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1"/>
  </p:notesMasterIdLst>
  <p:sldIdLst>
    <p:sldId id="267" r:id="rId2"/>
    <p:sldId id="270" r:id="rId3"/>
    <p:sldId id="281" r:id="rId4"/>
    <p:sldId id="276" r:id="rId5"/>
    <p:sldId id="280" r:id="rId6"/>
    <p:sldId id="277" r:id="rId7"/>
    <p:sldId id="285" r:id="rId8"/>
    <p:sldId id="286" r:id="rId9"/>
    <p:sldId id="282" r:id="rId10"/>
    <p:sldId id="283" r:id="rId11"/>
    <p:sldId id="290" r:id="rId12"/>
    <p:sldId id="284" r:id="rId13"/>
    <p:sldId id="294" r:id="rId14"/>
    <p:sldId id="296" r:id="rId15"/>
    <p:sldId id="287" r:id="rId16"/>
    <p:sldId id="298" r:id="rId17"/>
    <p:sldId id="305" r:id="rId18"/>
    <p:sldId id="310" r:id="rId19"/>
    <p:sldId id="299" r:id="rId20"/>
    <p:sldId id="301" r:id="rId21"/>
    <p:sldId id="291" r:id="rId22"/>
    <p:sldId id="306" r:id="rId23"/>
    <p:sldId id="307" r:id="rId24"/>
    <p:sldId id="302" r:id="rId25"/>
    <p:sldId id="309" r:id="rId26"/>
    <p:sldId id="292" r:id="rId27"/>
    <p:sldId id="295" r:id="rId28"/>
    <p:sldId id="304" r:id="rId29"/>
    <p:sldId id="293" r:id="rId30"/>
    <p:sldId id="308" r:id="rId31"/>
    <p:sldId id="297" r:id="rId32"/>
    <p:sldId id="268" r:id="rId33"/>
    <p:sldId id="279" r:id="rId34"/>
    <p:sldId id="278" r:id="rId35"/>
    <p:sldId id="300" r:id="rId36"/>
    <p:sldId id="303" r:id="rId37"/>
    <p:sldId id="274" r:id="rId38"/>
    <p:sldId id="261" r:id="rId39"/>
    <p:sldId id="25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047"/>
    <a:srgbClr val="A5AB81"/>
    <a:srgbClr val="968C8C"/>
    <a:srgbClr val="786E6E"/>
    <a:srgbClr val="FDFCFA"/>
    <a:srgbClr val="FFFFFF"/>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03" autoAdjust="0"/>
  </p:normalViewPr>
  <p:slideViewPr>
    <p:cSldViewPr snapToGrid="0">
      <p:cViewPr>
        <p:scale>
          <a:sx n="100" d="100"/>
          <a:sy n="100" d="100"/>
        </p:scale>
        <p:origin x="912" y="-84"/>
      </p:cViewPr>
      <p:guideLst>
        <p:guide orient="horz" pos="3888"/>
        <p:guide pos="96"/>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551B2-72B9-4805-8062-4939F9ED4BD5}" type="datetimeFigureOut">
              <a:rPr lang="en-US"/>
              <a:t>11/13/2022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5F7B5-7C12-4AF2-B6DF-8CC8390A6C8D}" type="slidenum">
              <a:rPr lang="en-US"/>
              <a:t>‹#›</a:t>
            </a:fld>
            <a:endParaRPr lang="en-US" dirty="0"/>
          </a:p>
        </p:txBody>
      </p:sp>
    </p:spTree>
    <p:extLst>
      <p:ext uri="{BB962C8B-B14F-4D97-AF65-F5344CB8AC3E}">
        <p14:creationId xmlns:p14="http://schemas.microsoft.com/office/powerpoint/2010/main" val="134865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College Scorecard project is designed to increase transparency, putting the power in the hands of students and families to compare how well individual postsecondary institutions are preparing their students to be successful. This project provides data to help students and families compare college costs and outcomes as they weigh the tradeoffs of different colleges, accounting for their own needs and educational goals. </a:t>
            </a:r>
          </a:p>
        </p:txBody>
      </p:sp>
      <p:sp>
        <p:nvSpPr>
          <p:cNvPr id="4" name="Slide Number Placeholder 3"/>
          <p:cNvSpPr>
            <a:spLocks noGrp="1"/>
          </p:cNvSpPr>
          <p:nvPr>
            <p:ph type="sldNum" sz="quarter" idx="5"/>
          </p:nvPr>
        </p:nvSpPr>
        <p:spPr/>
        <p:txBody>
          <a:bodyPr/>
          <a:lstStyle/>
          <a:p>
            <a:fld id="{9AC5F7B5-7C12-4AF2-B6DF-8CC8390A6C8D}" type="slidenum">
              <a:rPr lang="en-US" smtClean="0"/>
              <a:t>14</a:t>
            </a:fld>
            <a:endParaRPr lang="en-US"/>
          </a:p>
        </p:txBody>
      </p:sp>
    </p:spTree>
    <p:extLst>
      <p:ext uri="{BB962C8B-B14F-4D97-AF65-F5344CB8AC3E}">
        <p14:creationId xmlns:p14="http://schemas.microsoft.com/office/powerpoint/2010/main" val="49010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5F7B5-7C12-4AF2-B6DF-8CC8390A6C8D}" type="slidenum">
              <a:rPr lang="en-US" smtClean="0"/>
              <a:t>15</a:t>
            </a:fld>
            <a:endParaRPr lang="en-US" dirty="0"/>
          </a:p>
        </p:txBody>
      </p:sp>
    </p:spTree>
    <p:extLst>
      <p:ext uri="{BB962C8B-B14F-4D97-AF65-F5344CB8AC3E}">
        <p14:creationId xmlns:p14="http://schemas.microsoft.com/office/powerpoint/2010/main" val="163186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F1FCCB6-F9A8-465F-861C-256322524500}" type="slidenum">
              <a:rPr lang="en-US"/>
              <a:pPr/>
              <a:t>38</a:t>
            </a:fld>
            <a:endParaRPr lang="en-US" dirty="0"/>
          </a:p>
        </p:txBody>
      </p:sp>
      <p:sp>
        <p:nvSpPr>
          <p:cNvPr id="1683458" name="Rectangle 2"/>
          <p:cNvSpPr>
            <a:spLocks noGrp="1" noRot="1" noChangeAspect="1" noChangeArrowheads="1" noTextEdit="1"/>
          </p:cNvSpPr>
          <p:nvPr>
            <p:ph type="sldImg"/>
          </p:nvPr>
        </p:nvSpPr>
        <p:spPr>
          <a:xfrm>
            <a:off x="685800" y="1143000"/>
            <a:ext cx="5486400" cy="3086100"/>
          </a:xfrm>
          <a:ln/>
        </p:spPr>
      </p:sp>
      <p:sp>
        <p:nvSpPr>
          <p:cNvPr id="1683459" name="Rectangle 3"/>
          <p:cNvSpPr>
            <a:spLocks noGrp="1" noChangeArrowheads="1"/>
          </p:cNvSpPr>
          <p:nvPr>
            <p:ph type="body" idx="1"/>
          </p:nvPr>
        </p:nvSpPr>
        <p:spPr/>
        <p:txBody>
          <a:bodyPr/>
          <a:lstStyle/>
          <a:p>
            <a:r>
              <a:rPr lang="en-US" dirty="0"/>
              <a:t>A few years ago, users of Internet services began to realize that when an online service is free, you’re not the customer. You’re the product. But at Apple, we believe a great customer experience shouldn’t come at the expense of your privacy.</a:t>
            </a:r>
          </a:p>
          <a:p>
            <a:endParaRPr lang="en-US" dirty="0"/>
          </a:p>
          <a:p>
            <a:r>
              <a:rPr lang="en-US" dirty="0"/>
              <a:t>Our business model is very straightforward: We sell great products. We don’t build a profile based on your email content or web browsing habits to sell to advertisers. We don’t “monetize” the information you store on your iPhone or in iCloud. And we don’t read your email or your messages to get information to market to you. Our software and services are designed to make our devices better. Plain and simple.</a:t>
            </a:r>
          </a:p>
          <a:p>
            <a:endParaRPr lang="en-US" dirty="0"/>
          </a:p>
          <a:p>
            <a:endParaRPr lang="en-US" dirty="0"/>
          </a:p>
          <a:p>
            <a:endParaRPr lang="en-US" dirty="0"/>
          </a:p>
          <a:p>
            <a:r>
              <a:rPr lang="en-US" dirty="0"/>
              <a:t>Read more: http://www.businessinsider.com/tim-cook-privacy-letter-2014-9#ixzz3Dg0eJ4Ll</a:t>
            </a:r>
          </a:p>
        </p:txBody>
      </p:sp>
    </p:spTree>
    <p:extLst>
      <p:ext uri="{BB962C8B-B14F-4D97-AF65-F5344CB8AC3E}">
        <p14:creationId xmlns:p14="http://schemas.microsoft.com/office/powerpoint/2010/main" val="149316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14 Title">
    <p:spTree>
      <p:nvGrpSpPr>
        <p:cNvPr id="1" name=""/>
        <p:cNvGrpSpPr/>
        <p:nvPr/>
      </p:nvGrpSpPr>
      <p:grpSpPr>
        <a:xfrm>
          <a:off x="0" y="0"/>
          <a:ext cx="0" cy="0"/>
          <a:chOff x="0" y="0"/>
          <a:chExt cx="0" cy="0"/>
        </a:xfrm>
      </p:grpSpPr>
      <p:sp>
        <p:nvSpPr>
          <p:cNvPr id="11" name="Rectangle 10"/>
          <p:cNvSpPr/>
          <p:nvPr userDrawn="1"/>
        </p:nvSpPr>
        <p:spPr>
          <a:xfrm>
            <a:off x="0" y="4781550"/>
            <a:ext cx="4094480" cy="501454"/>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7821637" y="6133515"/>
            <a:ext cx="4351607" cy="604911"/>
          </a:xfrm>
          <a:prstGeom prst="rect">
            <a:avLst/>
          </a:prstGeom>
          <a:solidFill>
            <a:schemeClr val="bg1"/>
          </a:solidFill>
          <a:ln>
            <a:solidFill>
              <a:schemeClr val="bg1"/>
            </a:solidFill>
          </a:ln>
        </p:spPr>
        <p:txBody>
          <a:bodyPr rtlCol="0" anchor="ctr"/>
          <a:lstStyle/>
          <a:p>
            <a:pPr algn="ctr"/>
            <a:endParaRPr lang="en-US" sz="1800" dirty="0"/>
          </a:p>
        </p:txBody>
      </p:sp>
      <p:sp>
        <p:nvSpPr>
          <p:cNvPr id="12" name="Picture Placeholder 11"/>
          <p:cNvSpPr>
            <a:spLocks noGrp="1"/>
          </p:cNvSpPr>
          <p:nvPr>
            <p:ph type="pic" sz="quarter" idx="12"/>
          </p:nvPr>
        </p:nvSpPr>
        <p:spPr>
          <a:xfrm>
            <a:off x="5341862" y="1073831"/>
            <a:ext cx="5437717" cy="4616450"/>
          </a:xfrm>
          <a:prstGeom prst="rect">
            <a:avLst/>
          </a:prstGeom>
          <a:noFill/>
        </p:spPr>
        <p:txBody>
          <a:bodyPr/>
          <a:lstStyle>
            <a:lvl1pPr marL="0" indent="0">
              <a:buFont typeface="+mj-lt"/>
              <a:buNone/>
              <a:defRPr/>
            </a:lvl1pPr>
          </a:lstStyle>
          <a:p>
            <a:r>
              <a:rPr lang="en-US" dirty="0"/>
              <a:t>Click icon to add picture</a:t>
            </a:r>
          </a:p>
        </p:txBody>
      </p:sp>
      <p:sp>
        <p:nvSpPr>
          <p:cNvPr id="7" name="Textplatzhalter 5"/>
          <p:cNvSpPr>
            <a:spLocks noGrp="1"/>
          </p:cNvSpPr>
          <p:nvPr>
            <p:ph type="body" sz="quarter" idx="11" hasCustomPrompt="1"/>
          </p:nvPr>
        </p:nvSpPr>
        <p:spPr>
          <a:xfrm>
            <a:off x="-18756" y="4734117"/>
            <a:ext cx="4032739" cy="495108"/>
          </a:xfrm>
          <a:prstGeom prst="rect">
            <a:avLst/>
          </a:prstGeom>
          <a:solidFill>
            <a:schemeClr val="accent5"/>
          </a:solidFill>
        </p:spPr>
        <p:txBody>
          <a:bodyPr wrap="square" lIns="0" tIns="108000" rIns="0" bIns="108000" anchor="b" anchorCtr="0">
            <a:spAutoFit/>
          </a:bodyPr>
          <a:lstStyle>
            <a:lvl1pPr marL="446088" indent="0">
              <a:buNone/>
              <a:defRPr sz="1800" b="1">
                <a:solidFill>
                  <a:schemeClr val="bg1"/>
                </a:solidFill>
              </a:defRPr>
            </a:lvl1pPr>
            <a:lvl2pPr marL="355600" indent="0">
              <a:buNone/>
              <a:defRPr/>
            </a:lvl2pPr>
            <a:lvl3pPr marL="711200" indent="0">
              <a:buNone/>
              <a:defRPr/>
            </a:lvl3pPr>
            <a:lvl4pPr marL="1076325" indent="0">
              <a:buNone/>
              <a:defRPr/>
            </a:lvl4pPr>
            <a:lvl5pPr marL="1438275" indent="0">
              <a:buNone/>
              <a:defRPr sz="2000"/>
            </a:lvl5pPr>
          </a:lstStyle>
          <a:p>
            <a:pPr lvl="0"/>
            <a:r>
              <a:rPr lang="en-US" sz="1800" b="0" dirty="0">
                <a:solidFill>
                  <a:schemeClr val="bg1"/>
                </a:solidFill>
              </a:rPr>
              <a:t>Project 1: Undergrad Tuition</a:t>
            </a:r>
            <a:endParaRPr lang="de-DE" noProof="0" dirty="0"/>
          </a:p>
        </p:txBody>
      </p:sp>
    </p:spTree>
    <p:extLst>
      <p:ext uri="{BB962C8B-B14F-4D97-AF65-F5344CB8AC3E}">
        <p14:creationId xmlns:p14="http://schemas.microsoft.com/office/powerpoint/2010/main" val="36219729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14 Title Only">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79165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14 Foo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738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14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9618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14 Quotation">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5170878"/>
          </a:xfrm>
          <a:prstGeom prst="rect">
            <a:avLst/>
          </a:prstGeom>
        </p:spPr>
        <p:txBody>
          <a:bodyPr lIns="0" tIns="0" rIns="0" bIns="0" anchor="ctr" anchorCtr="0"/>
          <a:lstStyle>
            <a:lvl1pPr algn="ctr">
              <a:defRPr>
                <a:solidFill>
                  <a:schemeClr val="tx2"/>
                </a:solidFill>
              </a:defRPr>
            </a:lvl1pPr>
          </a:lstStyle>
          <a:p>
            <a:r>
              <a:rPr lang="en-US" noProof="0"/>
              <a:t>Click to edit Master title style</a:t>
            </a:r>
            <a:endParaRPr lang="de-DE" noProof="0" dirty="0"/>
          </a:p>
        </p:txBody>
      </p:sp>
      <p:sp>
        <p:nvSpPr>
          <p:cNvPr id="4" name="Rectangle 13"/>
          <p:cNvSpPr>
            <a:spLocks noGrp="1" noChangeArrowheads="1"/>
          </p:cNvSpPr>
          <p:nvPr>
            <p:ph type="subTitle" idx="1" hasCustomPrompt="1"/>
          </p:nvPr>
        </p:nvSpPr>
        <p:spPr>
          <a:xfrm>
            <a:off x="506437" y="5458265"/>
            <a:ext cx="9584787" cy="604911"/>
          </a:xfrm>
          <a:prstGeom prst="rect">
            <a:avLst/>
          </a:prstGeom>
        </p:spPr>
        <p:txBody>
          <a:bodyPr anchor="ctr"/>
          <a:lstStyle>
            <a:lvl1pPr marL="0" indent="0">
              <a:buFont typeface="Wingdings" pitchFamily="2" charset="2"/>
              <a:buNone/>
              <a:defRPr sz="1600" baseline="0"/>
            </a:lvl1pPr>
          </a:lstStyle>
          <a:p>
            <a:pPr lvl="0"/>
            <a:r>
              <a:rPr lang="en-US" noProof="0" dirty="0"/>
              <a:t>Click to enter source</a:t>
            </a:r>
          </a:p>
        </p:txBody>
      </p:sp>
    </p:spTree>
    <p:extLst>
      <p:ext uri="{BB962C8B-B14F-4D97-AF65-F5344CB8AC3E}">
        <p14:creationId xmlns:p14="http://schemas.microsoft.com/office/powerpoint/2010/main" val="39627626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14 Section Divi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F000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800" b="1" dirty="0">
                <a:solidFill>
                  <a:schemeClr val="bg1"/>
                </a:solidFill>
              </a:rPr>
              <a:t>Section</a:t>
            </a:r>
          </a:p>
          <a:p>
            <a:pPr algn="ctr"/>
            <a:r>
              <a:rPr lang="en-US" sz="13800" b="1" dirty="0">
                <a:solidFill>
                  <a:schemeClr val="bg1"/>
                </a:solidFill>
              </a:rPr>
              <a:t>Divider</a:t>
            </a:r>
          </a:p>
        </p:txBody>
      </p:sp>
    </p:spTree>
    <p:extLst>
      <p:ext uri="{BB962C8B-B14F-4D97-AF65-F5344CB8AC3E}">
        <p14:creationId xmlns:p14="http://schemas.microsoft.com/office/powerpoint/2010/main" val="41733889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4"/>
            <a:ext cx="11137900" cy="4608511"/>
          </a:xfrm>
          <a:prstGeom prst="rect">
            <a:avLst/>
          </a:prstGeom>
        </p:spPr>
        <p:txBody>
          <a:bodyPr lIns="0" tIns="0" rIns="0" bIns="0"/>
          <a:lstStyle>
            <a:lvl1pPr>
              <a:buClr>
                <a:schemeClr val="tx2"/>
              </a:buClr>
              <a:defRPr sz="2400" b="0">
                <a:latin typeface="+mn-lt"/>
              </a:defRPr>
            </a:lvl1pPr>
            <a:lvl2pPr>
              <a:buClr>
                <a:schemeClr val="tx2"/>
              </a:buClr>
              <a:defRPr sz="2000" b="0">
                <a:latin typeface="+mn-lt"/>
              </a:defRPr>
            </a:lvl2pPr>
            <a:lvl3pPr>
              <a:buClr>
                <a:schemeClr val="tx2"/>
              </a:buClr>
              <a:defRPr sz="2000" b="0">
                <a:latin typeface="+mn-lt"/>
              </a:defRPr>
            </a:lvl3pPr>
            <a:lvl4pPr>
              <a:buClr>
                <a:schemeClr val="tx2"/>
              </a:buClr>
              <a:defRPr sz="2000" b="0">
                <a:latin typeface="+mn-lt"/>
              </a:defRPr>
            </a:lvl4pPr>
            <a:lvl5pPr>
              <a:buClr>
                <a:schemeClr val="tx2"/>
              </a:buClr>
              <a:defRPr sz="20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479314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844676"/>
            <a:ext cx="11137900" cy="4032250"/>
          </a:xfrm>
          <a:prstGeom prst="rect">
            <a:avLst/>
          </a:prstGeom>
        </p:spPr>
        <p:txBody>
          <a:bodyPr lIns="0" tIns="0" rIns="0" bIns="0"/>
          <a:lstStyle>
            <a:lvl1pPr>
              <a:defRPr sz="2000" b="0">
                <a:latin typeface="+mn-lt"/>
              </a:defRPr>
            </a:lvl1pPr>
            <a:lvl2pPr>
              <a:defRPr sz="1800" b="0">
                <a:latin typeface="+mn-lt"/>
              </a:defRPr>
            </a:lvl2pPr>
            <a:lvl3pPr>
              <a:defRPr sz="1800" b="0">
                <a:latin typeface="+mn-lt"/>
              </a:defRPr>
            </a:lvl3pPr>
            <a:lvl4pPr>
              <a:defRPr sz="1800" b="0">
                <a:latin typeface="+mn-lt"/>
              </a:defRPr>
            </a:lvl4pPr>
            <a:lvl5pP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5" name="Inhaltsplatzhalter 2"/>
          <p:cNvSpPr>
            <a:spLocks noGrp="1"/>
          </p:cNvSpPr>
          <p:nvPr>
            <p:ph sz="half" idx="10"/>
          </p:nvPr>
        </p:nvSpPr>
        <p:spPr>
          <a:xfrm>
            <a:off x="527052" y="1268414"/>
            <a:ext cx="11137899" cy="504824"/>
          </a:xfrm>
          <a:prstGeom prst="rect">
            <a:avLst/>
          </a:prstGeom>
          <a:solidFill>
            <a:schemeClr val="accent5"/>
          </a:solidFill>
        </p:spPr>
        <p:txBody>
          <a:bodyPr anchor="ctr"/>
          <a:lstStyle>
            <a:lvl1pPr>
              <a:defRPr lang="de-DE" b="1" baseline="0" noProof="0" dirty="0" smtClean="0">
                <a:solidFill>
                  <a:schemeClr val="bg1"/>
                </a:solidFill>
              </a:defRPr>
            </a:lvl1pPr>
          </a:lstStyle>
          <a:p>
            <a:pPr marL="0" lvl="0" indent="0">
              <a:buNone/>
            </a:pPr>
            <a:r>
              <a:rPr lang="en-US" noProof="0"/>
              <a:t>Click to edit Master text styles</a:t>
            </a:r>
          </a:p>
        </p:txBody>
      </p:sp>
    </p:spTree>
    <p:extLst>
      <p:ext uri="{BB962C8B-B14F-4D97-AF65-F5344CB8AC3E}">
        <p14:creationId xmlns:p14="http://schemas.microsoft.com/office/powerpoint/2010/main" val="7930425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14 title, 1-1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268413"/>
            <a:ext cx="5473699" cy="4608512"/>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268413"/>
            <a:ext cx="5473700" cy="4608511"/>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3528337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14 title, 1-2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2"/>
            <a:ext cx="7022571"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Tree>
    <p:extLst>
      <p:ext uri="{BB962C8B-B14F-4D97-AF65-F5344CB8AC3E}">
        <p14:creationId xmlns:p14="http://schemas.microsoft.com/office/powerpoint/2010/main" val="3726479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hasCustomPrompt="1"/>
          </p:nvPr>
        </p:nvSpPr>
        <p:spPr>
          <a:xfrm>
            <a:off x="52705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
        <p:nvSpPr>
          <p:cNvPr id="6" name="Inhaltsplatzhalter 2"/>
          <p:cNvSpPr>
            <a:spLocks noGrp="1"/>
          </p:cNvSpPr>
          <p:nvPr>
            <p:ph sz="half" idx="11" hasCustomPrompt="1"/>
          </p:nvPr>
        </p:nvSpPr>
        <p:spPr>
          <a:xfrm>
            <a:off x="619633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Tree>
    <p:extLst>
      <p:ext uri="{BB962C8B-B14F-4D97-AF65-F5344CB8AC3E}">
        <p14:creationId xmlns:p14="http://schemas.microsoft.com/office/powerpoint/2010/main" val="3795520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marL="342900" indent="-342900">
              <a:buClr>
                <a:schemeClr val="tx2"/>
              </a:buClr>
              <a:buFont typeface="Wingdings" panose="05000000000000000000" pitchFamily="2" charset="2"/>
              <a:buChar char="§"/>
              <a:defRPr sz="2000"/>
            </a:lvl1pPr>
            <a:lvl2pPr marL="641350" indent="-285750">
              <a:buClr>
                <a:schemeClr val="tx2"/>
              </a:buClr>
              <a:buFont typeface="Wingdings" panose="05000000000000000000" pitchFamily="2" charset="2"/>
              <a:buChar char="§"/>
              <a:defRPr sz="1800"/>
            </a:lvl2pPr>
            <a:lvl3pPr marL="996950" indent="-285750">
              <a:buClr>
                <a:schemeClr val="tx2"/>
              </a:buClr>
              <a:buFont typeface="Wingdings" panose="05000000000000000000" pitchFamily="2" charset="2"/>
              <a:buChar char="§"/>
              <a:defRPr sz="1800"/>
            </a:lvl3pPr>
            <a:lvl4pPr marL="1362075" indent="-285750">
              <a:buClr>
                <a:schemeClr val="tx2"/>
              </a:buClr>
              <a:buFont typeface="Wingdings" panose="05000000000000000000" pitchFamily="2" charset="2"/>
              <a:buChar char="§"/>
              <a:defRPr sz="1800"/>
            </a:lvl4pPr>
            <a:lvl5pPr marL="1724025" indent="-285750">
              <a:buClr>
                <a:schemeClr val="tx2"/>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p:nvPr>
        </p:nvSpPr>
        <p:spPr>
          <a:xfrm>
            <a:off x="527051" y="1268413"/>
            <a:ext cx="111569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3911609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14 title, content, Feature">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5"/>
            <a:ext cx="11137900" cy="3672754"/>
          </a:xfrm>
          <a:prstGeom prst="rect">
            <a:avLst/>
          </a:prstGeom>
        </p:spPr>
        <p:txBody>
          <a:bodyPr lIns="0" tIns="0" rIns="0" bIns="0"/>
          <a:lstStyle>
            <a:lvl1pPr>
              <a:buClr>
                <a:schemeClr val="tx2"/>
              </a:buClr>
              <a:defRPr sz="2000" b="0">
                <a:latin typeface="+mn-lt"/>
              </a:defRPr>
            </a:lvl1pPr>
            <a:lvl2pPr>
              <a:buClr>
                <a:schemeClr val="tx2"/>
              </a:buClr>
              <a:defRPr sz="1800" b="0">
                <a:latin typeface="+mn-lt"/>
              </a:defRPr>
            </a:lvl2pPr>
            <a:lvl3pPr>
              <a:buClr>
                <a:schemeClr val="tx2"/>
              </a:buClr>
              <a:defRPr sz="1800" b="0">
                <a:latin typeface="+mn-lt"/>
              </a:defRPr>
            </a:lvl3pPr>
            <a:lvl4pPr>
              <a:buClr>
                <a:schemeClr val="tx2"/>
              </a:buClr>
              <a:defRPr sz="1800" b="0">
                <a:latin typeface="+mn-lt"/>
              </a:defRPr>
            </a:lvl4pPr>
            <a:lvl5pPr>
              <a:buClr>
                <a:schemeClr val="tx2"/>
              </a:buCl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6" name="Inhaltsplatzhalter 2"/>
          <p:cNvSpPr>
            <a:spLocks noGrp="1"/>
          </p:cNvSpPr>
          <p:nvPr>
            <p:ph sz="half" idx="10"/>
          </p:nvPr>
        </p:nvSpPr>
        <p:spPr>
          <a:xfrm>
            <a:off x="527052" y="5013177"/>
            <a:ext cx="11137899" cy="863749"/>
          </a:xfrm>
          <a:prstGeom prst="rect">
            <a:avLst/>
          </a:prstGeom>
        </p:spPr>
        <p:txBody>
          <a:bodyPr/>
          <a:lstStyle>
            <a:lvl1pPr marL="0" indent="0">
              <a:buClr>
                <a:schemeClr val="tx2"/>
              </a:buClr>
              <a:buNone/>
              <a:defRPr lang="de-DE" sz="2400" b="0" noProof="0" dirty="0" smtClean="0">
                <a:solidFill>
                  <a:schemeClr val="tx1"/>
                </a:solidFill>
                <a:latin typeface="+mn-lt"/>
                <a:ea typeface="+mn-ea"/>
                <a:cs typeface="+mn-cs"/>
              </a:defRPr>
            </a:lvl1pPr>
            <a:lvl2pPr marL="0" indent="0">
              <a:buClr>
                <a:schemeClr val="tx2"/>
              </a:buClr>
              <a:buNone/>
              <a:defRPr sz="2400"/>
            </a:lvl2pPr>
            <a:lvl3pPr>
              <a:defRPr sz="2400"/>
            </a:lvl3pPr>
            <a:lvl4pPr>
              <a:defRPr sz="2400"/>
            </a:lvl4pPr>
            <a:lvl5pPr>
              <a:defRPr sz="2400"/>
            </a:lvl5pPr>
            <a:lvl6pPr>
              <a:defRPr sz="1800"/>
            </a:lvl6pPr>
            <a:lvl7pPr>
              <a:defRPr sz="1800"/>
            </a:lvl7pPr>
            <a:lvl8pPr>
              <a:defRPr sz="1800"/>
            </a:lvl8pPr>
            <a:lvl9pPr>
              <a:defRPr sz="1800"/>
            </a:lvl9pPr>
          </a:lstStyle>
          <a:p>
            <a:pPr marL="176213" lvl="0" indent="-176213" algn="l" rtl="0" eaLnBrk="1" fontAlgn="base" hangingPunct="1">
              <a:spcBef>
                <a:spcPct val="20000"/>
              </a:spcBef>
              <a:spcAft>
                <a:spcPct val="0"/>
              </a:spcAft>
              <a:buClr>
                <a:schemeClr val="folHlink"/>
              </a:buClr>
              <a:buFont typeface="Wingdings" charset="2"/>
              <a:buChar char="§"/>
            </a:pPr>
            <a:r>
              <a:rPr lang="en-US" noProof="0"/>
              <a:t>Click to edit Master text styles</a:t>
            </a:r>
          </a:p>
          <a:p>
            <a:pPr marL="176213" lvl="1" indent="-176213" algn="l" rtl="0" eaLnBrk="1" fontAlgn="base" hangingPunct="1">
              <a:spcBef>
                <a:spcPct val="20000"/>
              </a:spcBef>
              <a:spcAft>
                <a:spcPct val="0"/>
              </a:spcAft>
              <a:buClr>
                <a:schemeClr val="folHlink"/>
              </a:buClr>
              <a:buFont typeface="Wingdings" charset="2"/>
              <a:buChar char="§"/>
            </a:pPr>
            <a:r>
              <a:rPr lang="en-US" noProof="0"/>
              <a:t>Second level</a:t>
            </a:r>
          </a:p>
        </p:txBody>
      </p:sp>
    </p:spTree>
    <p:extLst>
      <p:ext uri="{BB962C8B-B14F-4D97-AF65-F5344CB8AC3E}">
        <p14:creationId xmlns:p14="http://schemas.microsoft.com/office/powerpoint/2010/main" val="24103459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P14 title, 1-2 columns, fazit">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1"/>
            <a:ext cx="7022571" cy="4032000"/>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
        <p:nvSpPr>
          <p:cNvPr id="6" name="Inhaltsplatzhalter 2"/>
          <p:cNvSpPr>
            <a:spLocks noGrp="1"/>
          </p:cNvSpPr>
          <p:nvPr>
            <p:ph sz="half" idx="10"/>
          </p:nvPr>
        </p:nvSpPr>
        <p:spPr>
          <a:xfrm>
            <a:off x="4655840" y="5372925"/>
            <a:ext cx="7002528" cy="504000"/>
          </a:xfrm>
          <a:prstGeom prst="rect">
            <a:avLst/>
          </a:prstGeom>
        </p:spPr>
        <p:txBody>
          <a:bodyPr/>
          <a:lstStyle>
            <a:lvl1pPr marL="0" indent="0">
              <a:buNone/>
              <a:defRPr sz="2400" b="1"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951239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8027964" y="6316393"/>
            <a:ext cx="4164037" cy="37982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8084234" y="6260126"/>
            <a:ext cx="4107765" cy="393896"/>
          </a:xfrm>
          <a:prstGeom prst="rect">
            <a:avLst/>
          </a:prstGeom>
          <a:solidFill>
            <a:schemeClr val="accent5"/>
          </a:solidFill>
          <a:ln>
            <a:noFill/>
          </a:ln>
        </p:spPr>
        <p:txBody>
          <a:bodyPr rtlCol="0" anchor="ctr"/>
          <a:lstStyle/>
          <a:p>
            <a:pPr algn="ctr">
              <a:tabLst>
                <a:tab pos="2630488" algn="r"/>
                <a:tab pos="3136900" algn="r"/>
              </a:tabLst>
            </a:pPr>
            <a:r>
              <a:rPr lang="en-US" sz="1800" b="1" dirty="0">
                <a:solidFill>
                  <a:schemeClr val="bg1"/>
                </a:solidFill>
              </a:rPr>
              <a:t>	</a:t>
            </a:r>
            <a:r>
              <a:rPr lang="en-US" sz="1800" b="0" dirty="0">
                <a:solidFill>
                  <a:schemeClr val="bg1"/>
                </a:solidFill>
              </a:rPr>
              <a:t>Project 1: Undergrad Tuition</a:t>
            </a:r>
          </a:p>
        </p:txBody>
      </p:sp>
      <p:sp>
        <p:nvSpPr>
          <p:cNvPr id="5" name="Text Box 30"/>
          <p:cNvSpPr txBox="1">
            <a:spLocks noChangeArrowheads="1"/>
          </p:cNvSpPr>
          <p:nvPr/>
        </p:nvSpPr>
        <p:spPr bwMode="auto">
          <a:xfrm>
            <a:off x="12223451" y="6256572"/>
            <a:ext cx="69281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000" dirty="0">
                <a:solidFill>
                  <a:schemeClr val="tx1"/>
                </a:solidFill>
              </a:rPr>
              <a:t>P14e</a:t>
            </a:r>
            <a:r>
              <a:rPr lang="de-DE" sz="1000" baseline="0" dirty="0">
                <a:solidFill>
                  <a:schemeClr val="tx1"/>
                </a:solidFill>
              </a:rPr>
              <a:t> 4:3</a:t>
            </a:r>
            <a:endParaRPr lang="de-DE" sz="1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9" r:id="rId2"/>
    <p:sldLayoutId id="2147483676" r:id="rId3"/>
    <p:sldLayoutId id="2147483683" r:id="rId4"/>
    <p:sldLayoutId id="2147483684" r:id="rId5"/>
    <p:sldLayoutId id="2147483678" r:id="rId6"/>
    <p:sldLayoutId id="2147483677" r:id="rId7"/>
    <p:sldLayoutId id="2147483680" r:id="rId8"/>
    <p:sldLayoutId id="2147483681" r:id="rId9"/>
    <p:sldLayoutId id="2147483682" r:id="rId10"/>
    <p:sldLayoutId id="2147483685" r:id="rId11"/>
    <p:sldLayoutId id="2147483686" r:id="rId12"/>
    <p:sldLayoutId id="2147483690" r:id="rId13"/>
    <p:sldLayoutId id="2147483688" r:id="rId14"/>
  </p:sldLayoutIdLst>
  <p:hf sldNum="0" hdr="0" ftr="0" dt="0"/>
  <p:txStyles>
    <p:titleStyle>
      <a:lvl1pPr algn="l"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cs typeface="Arial Unicode MS" charset="0"/>
        </a:defRPr>
      </a:lvl2pPr>
      <a:lvl3pPr algn="l" rtl="0" eaLnBrk="1" fontAlgn="base" hangingPunct="1">
        <a:lnSpc>
          <a:spcPct val="90000"/>
        </a:lnSpc>
        <a:spcBef>
          <a:spcPct val="0"/>
        </a:spcBef>
        <a:spcAft>
          <a:spcPct val="0"/>
        </a:spcAft>
        <a:defRPr sz="3200" b="1">
          <a:solidFill>
            <a:schemeClr val="tx2"/>
          </a:solidFill>
          <a:latin typeface="Arial" charset="0"/>
          <a:cs typeface="Arial Unicode MS" charset="0"/>
        </a:defRPr>
      </a:lvl3pPr>
      <a:lvl4pPr algn="l" rtl="0" eaLnBrk="1" fontAlgn="base" hangingPunct="1">
        <a:lnSpc>
          <a:spcPct val="90000"/>
        </a:lnSpc>
        <a:spcBef>
          <a:spcPct val="0"/>
        </a:spcBef>
        <a:spcAft>
          <a:spcPct val="0"/>
        </a:spcAft>
        <a:defRPr sz="3200" b="1">
          <a:solidFill>
            <a:schemeClr val="tx2"/>
          </a:solidFill>
          <a:latin typeface="Arial" charset="0"/>
          <a:cs typeface="Arial Unicode MS" charset="0"/>
        </a:defRPr>
      </a:lvl4pPr>
      <a:lvl5pPr algn="l" rtl="0" eaLnBrk="1" fontAlgn="base" hangingPunct="1">
        <a:lnSpc>
          <a:spcPct val="90000"/>
        </a:lnSpc>
        <a:spcBef>
          <a:spcPct val="0"/>
        </a:spcBef>
        <a:spcAft>
          <a:spcPct val="0"/>
        </a:spcAft>
        <a:defRPr sz="3200" b="1">
          <a:solidFill>
            <a:schemeClr val="tx2"/>
          </a:solidFill>
          <a:latin typeface="Arial" charset="0"/>
          <a:cs typeface="Arial Unicode MS" charset="0"/>
        </a:defRPr>
      </a:lvl5pPr>
      <a:lvl6pPr marL="457200" algn="l" rtl="0" eaLnBrk="1" fontAlgn="base" hangingPunct="1">
        <a:lnSpc>
          <a:spcPct val="90000"/>
        </a:lnSpc>
        <a:spcBef>
          <a:spcPct val="0"/>
        </a:spcBef>
        <a:spcAft>
          <a:spcPct val="0"/>
        </a:spcAft>
        <a:defRPr sz="3200" b="1">
          <a:solidFill>
            <a:schemeClr val="tx2"/>
          </a:solidFill>
          <a:latin typeface="Arial" charset="0"/>
          <a:cs typeface="Arial Unicode MS" charset="0"/>
        </a:defRPr>
      </a:lvl6pPr>
      <a:lvl7pPr marL="914400" algn="l" rtl="0" eaLnBrk="1" fontAlgn="base" hangingPunct="1">
        <a:lnSpc>
          <a:spcPct val="90000"/>
        </a:lnSpc>
        <a:spcBef>
          <a:spcPct val="0"/>
        </a:spcBef>
        <a:spcAft>
          <a:spcPct val="0"/>
        </a:spcAft>
        <a:defRPr sz="3200" b="1">
          <a:solidFill>
            <a:schemeClr val="tx2"/>
          </a:solidFill>
          <a:latin typeface="Arial" charset="0"/>
          <a:cs typeface="Arial Unicode MS" charset="0"/>
        </a:defRPr>
      </a:lvl7pPr>
      <a:lvl8pPr marL="1371600" algn="l" rtl="0" eaLnBrk="1" fontAlgn="base" hangingPunct="1">
        <a:lnSpc>
          <a:spcPct val="90000"/>
        </a:lnSpc>
        <a:spcBef>
          <a:spcPct val="0"/>
        </a:spcBef>
        <a:spcAft>
          <a:spcPct val="0"/>
        </a:spcAft>
        <a:defRPr sz="3200" b="1">
          <a:solidFill>
            <a:schemeClr val="tx2"/>
          </a:solidFill>
          <a:latin typeface="Arial" charset="0"/>
          <a:cs typeface="Arial Unicode MS" charset="0"/>
        </a:defRPr>
      </a:lvl8pPr>
      <a:lvl9pPr marL="1828800" algn="l" rtl="0" eaLnBrk="1" fontAlgn="base" hangingPunct="1">
        <a:lnSpc>
          <a:spcPct val="90000"/>
        </a:lnSpc>
        <a:spcBef>
          <a:spcPct val="0"/>
        </a:spcBef>
        <a:spcAft>
          <a:spcPct val="0"/>
        </a:spcAft>
        <a:defRPr sz="3200" b="1">
          <a:solidFill>
            <a:schemeClr val="tx2"/>
          </a:solidFill>
          <a:latin typeface="Arial" charset="0"/>
          <a:cs typeface="Arial Unicode MS" charset="0"/>
        </a:defRPr>
      </a:lvl9pPr>
    </p:titleStyle>
    <p:bodyStyle>
      <a:lvl1pPr marL="1762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ea typeface="+mn-ea"/>
          <a:cs typeface="+mn-cs"/>
        </a:defRPr>
      </a:lvl1pPr>
      <a:lvl2pPr marL="5318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2pPr>
      <a:lvl3pPr marL="896938" indent="-1857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3pPr>
      <a:lvl4pPr marL="1258888" indent="-18256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4pPr>
      <a:lvl5pPr marL="16113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5pPr>
      <a:lvl6pPr marL="20685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6pPr>
      <a:lvl7pPr marL="25257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7pPr>
      <a:lvl8pPr marL="29829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8pPr>
      <a:lvl9pPr marL="34401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7E690-C4F9-4CFF-9D6F-18BC72A74884}"/>
              </a:ext>
            </a:extLst>
          </p:cNvPr>
          <p:cNvSpPr>
            <a:spLocks noGrp="1"/>
          </p:cNvSpPr>
          <p:nvPr>
            <p:ph type="body" sz="quarter" idx="11"/>
          </p:nvPr>
        </p:nvSpPr>
        <p:spPr/>
        <p:txBody>
          <a:bodyPr/>
          <a:lstStyle/>
          <a:p>
            <a:r>
              <a:rPr lang="en-US" dirty="0"/>
              <a:t>Project 1</a:t>
            </a:r>
          </a:p>
        </p:txBody>
      </p:sp>
      <p:pic>
        <p:nvPicPr>
          <p:cNvPr id="3" name="Picture 2">
            <a:extLst>
              <a:ext uri="{FF2B5EF4-FFF2-40B4-BE49-F238E27FC236}">
                <a16:creationId xmlns:a16="http://schemas.microsoft.com/office/drawing/2014/main" id="{A72588A5-3FB2-4DB2-8927-ED41D5DD63A3}"/>
              </a:ext>
            </a:extLst>
          </p:cNvPr>
          <p:cNvPicPr>
            <a:picLocks noChangeAspect="1"/>
          </p:cNvPicPr>
          <p:nvPr/>
        </p:nvPicPr>
        <p:blipFill>
          <a:blip r:embed="rId2">
            <a:duotone>
              <a:schemeClr val="accent6">
                <a:shade val="45000"/>
                <a:satMod val="135000"/>
              </a:schemeClr>
              <a:prstClr val="white"/>
            </a:duotone>
          </a:blip>
          <a:stretch>
            <a:fillRect/>
          </a:stretch>
        </p:blipFill>
        <p:spPr>
          <a:xfrm>
            <a:off x="5739619" y="885825"/>
            <a:ext cx="4876800" cy="4876800"/>
          </a:xfrm>
          <a:prstGeom prst="rect">
            <a:avLst/>
          </a:prstGeom>
        </p:spPr>
      </p:pic>
    </p:spTree>
    <p:extLst>
      <p:ext uri="{BB962C8B-B14F-4D97-AF65-F5344CB8AC3E}">
        <p14:creationId xmlns:p14="http://schemas.microsoft.com/office/powerpoint/2010/main" val="303214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217788"/>
            <a:ext cx="89535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What compromises, if any, do I have to make to stay out of debt?</a:t>
            </a:r>
          </a:p>
        </p:txBody>
      </p:sp>
    </p:spTree>
    <p:extLst>
      <p:ext uri="{BB962C8B-B14F-4D97-AF65-F5344CB8AC3E}">
        <p14:creationId xmlns:p14="http://schemas.microsoft.com/office/powerpoint/2010/main" val="312210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2290762" y="1771786"/>
            <a:ext cx="7610475"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there are options, </a:t>
            </a:r>
            <a:br>
              <a:rPr lang="en-US" dirty="0"/>
            </a:br>
            <a:r>
              <a:rPr lang="en-US" dirty="0"/>
              <a:t>can I get in?</a:t>
            </a:r>
          </a:p>
        </p:txBody>
      </p:sp>
    </p:spTree>
    <p:extLst>
      <p:ext uri="{BB962C8B-B14F-4D97-AF65-F5344CB8AC3E}">
        <p14:creationId xmlns:p14="http://schemas.microsoft.com/office/powerpoint/2010/main" val="24924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I get in,</a:t>
            </a:r>
            <a:br>
              <a:rPr lang="en-US" dirty="0"/>
            </a:br>
            <a:r>
              <a:rPr lang="en-US" dirty="0"/>
              <a:t>I’m I likely to graduate?</a:t>
            </a:r>
          </a:p>
        </p:txBody>
      </p:sp>
    </p:spTree>
    <p:extLst>
      <p:ext uri="{BB962C8B-B14F-4D97-AF65-F5344CB8AC3E}">
        <p14:creationId xmlns:p14="http://schemas.microsoft.com/office/powerpoint/2010/main" val="141185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Will my choice affect my future earnings?</a:t>
            </a:r>
          </a:p>
        </p:txBody>
      </p:sp>
    </p:spTree>
    <p:extLst>
      <p:ext uri="{BB962C8B-B14F-4D97-AF65-F5344CB8AC3E}">
        <p14:creationId xmlns:p14="http://schemas.microsoft.com/office/powerpoint/2010/main" val="337218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4466A7-79F0-4D9E-8AF2-71588F17FF64}"/>
              </a:ext>
            </a:extLst>
          </p:cNvPr>
          <p:cNvSpPr>
            <a:spLocks noGrp="1"/>
          </p:cNvSpPr>
          <p:nvPr>
            <p:ph idx="1"/>
          </p:nvPr>
        </p:nvSpPr>
        <p:spPr>
          <a:xfrm>
            <a:off x="527050" y="1268414"/>
            <a:ext cx="6597650" cy="4608511"/>
          </a:xfrm>
        </p:spPr>
        <p:txBody>
          <a:bodyPr/>
          <a:lstStyle/>
          <a:p>
            <a:r>
              <a:rPr lang="en-US" dirty="0">
                <a:latin typeface="Gill Alt One MT" panose="020B0502020104020203" pitchFamily="34" charset="0"/>
                <a:ea typeface="Calibri" panose="020F0502020204030204" pitchFamily="34" charset="0"/>
                <a:cs typeface="Times New Roman" panose="02020603050405020304" pitchFamily="18" charset="0"/>
              </a:rPr>
              <a:t>College Scorecard Institution-Level Data</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Data are provided through federal reporting</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Institutions Participate in Title IV programs </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6,681 institutions</a:t>
            </a:r>
          </a:p>
          <a:p>
            <a:pPr lvl="1"/>
            <a:r>
              <a:rPr lang="en-US" dirty="0">
                <a:effectLst/>
                <a:latin typeface="Gill Alt One MT" panose="020B0502020104020203" pitchFamily="34" charset="0"/>
                <a:ea typeface="Calibri" panose="020F0502020204030204" pitchFamily="34" charset="0"/>
                <a:cs typeface="Times New Roman" panose="02020603050405020304" pitchFamily="18" charset="0"/>
              </a:rPr>
              <a:t>2,989 </a:t>
            </a:r>
            <a:r>
              <a:rPr lang="en-US" dirty="0">
                <a:latin typeface="Gill Alt One MT" panose="020B0502020104020203" pitchFamily="34" charset="0"/>
                <a:ea typeface="Calibri" panose="020F0502020204030204" pitchFamily="34" charset="0"/>
                <a:cs typeface="Times New Roman" panose="02020603050405020304" pitchFamily="18" charset="0"/>
              </a:rPr>
              <a:t>potential variables</a:t>
            </a:r>
          </a:p>
          <a:p>
            <a:pPr marL="355600" lvl="1" indent="0">
              <a:buNone/>
            </a:pPr>
            <a:endParaRPr lang="en-US" dirty="0">
              <a:latin typeface="Gill Alt One MT" panose="020B0502020104020203" pitchFamily="34" charset="0"/>
              <a:ea typeface="Calibri" panose="020F0502020204030204" pitchFamily="34" charset="0"/>
              <a:cs typeface="Times New Roman" panose="02020603050405020304" pitchFamily="18" charset="0"/>
            </a:endParaRPr>
          </a:p>
          <a:p>
            <a:r>
              <a:rPr lang="en-US" dirty="0">
                <a:effectLst/>
                <a:latin typeface="Gill Alt One MT" panose="020B0502020104020203" pitchFamily="34" charset="0"/>
                <a:ea typeface="Calibri" panose="020F0502020204030204" pitchFamily="34" charset="0"/>
                <a:cs typeface="Times New Roman" panose="02020603050405020304" pitchFamily="18" charset="0"/>
              </a:rPr>
              <a:t>O</a:t>
            </a:r>
            <a:r>
              <a:rPr lang="en-US" dirty="0">
                <a:latin typeface="Gill Alt One MT" panose="020B0502020104020203" pitchFamily="34" charset="0"/>
                <a:ea typeface="Calibri" panose="020F0502020204030204" pitchFamily="34" charset="0"/>
                <a:cs typeface="Times New Roman" panose="02020603050405020304" pitchFamily="18" charset="0"/>
              </a:rPr>
              <a:t>ur Data Set</a:t>
            </a:r>
            <a:endParaRPr lang="en-US" dirty="0">
              <a:effectLst/>
              <a:latin typeface="Gill Alt One MT" panose="020B0502020104020203" pitchFamily="34" charset="0"/>
              <a:ea typeface="Calibri" panose="020F0502020204030204" pitchFamily="34" charset="0"/>
              <a:cs typeface="Times New Roman" panose="02020603050405020304" pitchFamily="18" charset="0"/>
            </a:endParaRPr>
          </a:p>
          <a:p>
            <a:pPr lvl="1"/>
            <a:r>
              <a:rPr lang="en-US" dirty="0"/>
              <a:t>1550 accredited schools offering 4-year bachelor’s degrees</a:t>
            </a:r>
          </a:p>
          <a:p>
            <a:pPr lvl="1"/>
            <a:r>
              <a:rPr lang="en-US" dirty="0"/>
              <a:t>Reporting</a:t>
            </a:r>
          </a:p>
          <a:p>
            <a:pPr lvl="2"/>
            <a:r>
              <a:rPr lang="en-US" dirty="0"/>
              <a:t>Admission rate, graduation rates, family income, tuition cost</a:t>
            </a:r>
          </a:p>
        </p:txBody>
      </p:sp>
      <p:sp>
        <p:nvSpPr>
          <p:cNvPr id="3" name="Title 2">
            <a:extLst>
              <a:ext uri="{FF2B5EF4-FFF2-40B4-BE49-F238E27FC236}">
                <a16:creationId xmlns:a16="http://schemas.microsoft.com/office/drawing/2014/main" id="{23E2EBF5-D3AF-45E6-9A10-BC536FB82978}"/>
              </a:ext>
            </a:extLst>
          </p:cNvPr>
          <p:cNvSpPr>
            <a:spLocks noGrp="1"/>
          </p:cNvSpPr>
          <p:nvPr>
            <p:ph type="title"/>
          </p:nvPr>
        </p:nvSpPr>
        <p:spPr/>
        <p:txBody>
          <a:bodyPr/>
          <a:lstStyle/>
          <a:p>
            <a:r>
              <a:rPr lang="en-US" dirty="0"/>
              <a:t>The Data Set</a:t>
            </a:r>
          </a:p>
        </p:txBody>
      </p:sp>
      <p:sp>
        <p:nvSpPr>
          <p:cNvPr id="6" name="TextBox 5">
            <a:extLst>
              <a:ext uri="{FF2B5EF4-FFF2-40B4-BE49-F238E27FC236}">
                <a16:creationId xmlns:a16="http://schemas.microsoft.com/office/drawing/2014/main" id="{33D0DE1A-9DEF-446C-A3BF-D490DDFA58AF}"/>
              </a:ext>
            </a:extLst>
          </p:cNvPr>
          <p:cNvSpPr txBox="1"/>
          <p:nvPr/>
        </p:nvSpPr>
        <p:spPr>
          <a:xfrm>
            <a:off x="7836451" y="5230594"/>
            <a:ext cx="4355549" cy="646331"/>
          </a:xfrm>
          <a:prstGeom prst="rect">
            <a:avLst/>
          </a:prstGeom>
          <a:solidFill>
            <a:schemeClr val="accent6">
              <a:lumMod val="20000"/>
              <a:lumOff val="80000"/>
            </a:schemeClr>
          </a:solidFill>
        </p:spPr>
        <p:txBody>
          <a:bodyPr wrap="square" rtlCol="0">
            <a:spAutoFit/>
          </a:bodyPr>
          <a:lstStyle/>
          <a:p>
            <a:r>
              <a:rPr lang="en-US" sz="1200" dirty="0">
                <a:latin typeface="Gill Alt One MT" panose="020B0502020104020203" pitchFamily="34" charset="0"/>
                <a:ea typeface="Calibri" panose="020F0502020204030204" pitchFamily="34" charset="0"/>
                <a:cs typeface="Times New Roman" panose="02020603050405020304" pitchFamily="18" charset="0"/>
              </a:rPr>
              <a:t>Source:  https://collegescorecard.ed.gov/data/</a:t>
            </a:r>
          </a:p>
          <a:p>
            <a:r>
              <a:rPr lang="en-US" sz="1200" dirty="0">
                <a:effectLst/>
                <a:latin typeface="Gill Alt One MT" panose="020B0502020104020203" pitchFamily="34" charset="0"/>
                <a:ea typeface="Calibri" panose="020F0502020204030204" pitchFamily="34" charset="0"/>
                <a:cs typeface="Times New Roman" panose="02020603050405020304" pitchFamily="18" charset="0"/>
              </a:rPr>
              <a:t>Source:  Carnegie Foundation for the advancement of Teachers</a:t>
            </a:r>
            <a:br>
              <a:rPr lang="en-US" sz="1200" dirty="0">
                <a:effectLst/>
                <a:latin typeface="Gill Alt One MT" panose="020B0502020104020203" pitchFamily="34" charset="0"/>
                <a:ea typeface="Calibri" panose="020F0502020204030204" pitchFamily="34" charset="0"/>
                <a:cs typeface="Times New Roman" panose="02020603050405020304" pitchFamily="18" charset="0"/>
              </a:rPr>
            </a:br>
            <a:r>
              <a:rPr lang="en-US" sz="1200" dirty="0">
                <a:effectLst/>
                <a:latin typeface="Gill Alt One MT" panose="020B0502020104020203" pitchFamily="34" charset="0"/>
                <a:ea typeface="Calibri" panose="020F0502020204030204" pitchFamily="34" charset="0"/>
                <a:cs typeface="Times New Roman" panose="02020603050405020304" pitchFamily="18" charset="0"/>
              </a:rPr>
              <a:t>	    https://carnegieclassifications.acenet.edu/downloads.php</a:t>
            </a:r>
          </a:p>
        </p:txBody>
      </p:sp>
      <p:pic>
        <p:nvPicPr>
          <p:cNvPr id="8" name="Picture 7">
            <a:extLst>
              <a:ext uri="{FF2B5EF4-FFF2-40B4-BE49-F238E27FC236}">
                <a16:creationId xmlns:a16="http://schemas.microsoft.com/office/drawing/2014/main" id="{7987390A-EE6E-4471-A10F-599270CAF02D}"/>
              </a:ext>
            </a:extLst>
          </p:cNvPr>
          <p:cNvPicPr>
            <a:picLocks noChangeAspect="1"/>
          </p:cNvPicPr>
          <p:nvPr/>
        </p:nvPicPr>
        <p:blipFill>
          <a:blip r:embed="rId3">
            <a:duotone>
              <a:schemeClr val="accent6">
                <a:shade val="45000"/>
                <a:satMod val="135000"/>
              </a:schemeClr>
              <a:prstClr val="white"/>
            </a:duotone>
          </a:blip>
          <a:stretch>
            <a:fillRect/>
          </a:stretch>
        </p:blipFill>
        <p:spPr>
          <a:xfrm>
            <a:off x="8158595" y="1681595"/>
            <a:ext cx="3266209" cy="3266209"/>
          </a:xfrm>
          <a:prstGeom prst="rect">
            <a:avLst/>
          </a:prstGeom>
        </p:spPr>
      </p:pic>
      <p:sp>
        <p:nvSpPr>
          <p:cNvPr id="7" name="TextBox 6">
            <a:extLst>
              <a:ext uri="{FF2B5EF4-FFF2-40B4-BE49-F238E27FC236}">
                <a16:creationId xmlns:a16="http://schemas.microsoft.com/office/drawing/2014/main" id="{A981DC7D-5A5A-4948-BB17-0544005BFF8F}"/>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endParaRPr lang="en-US" sz="1600" dirty="0"/>
          </a:p>
        </p:txBody>
      </p:sp>
    </p:spTree>
    <p:extLst>
      <p:ext uri="{BB962C8B-B14F-4D97-AF65-F5344CB8AC3E}">
        <p14:creationId xmlns:p14="http://schemas.microsoft.com/office/powerpoint/2010/main" val="74555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23963" y="1328196"/>
            <a:ext cx="6494318" cy="3211007"/>
          </a:xfrm>
          <a:prstGeom prst="rect">
            <a:avLst/>
          </a:prstGeom>
          <a:noFill/>
        </p:spPr>
        <p:txBody>
          <a:bodyPr wrap="square" rtlCol="0">
            <a:spAutoFit/>
          </a:bodyPr>
          <a:lstStyle>
            <a:defPPr>
              <a:defRPr lang="en-US"/>
            </a:defPPr>
            <a:lvl1pPr algn="ctr">
              <a:lnSpc>
                <a:spcPct val="150000"/>
              </a:lnSpc>
              <a:defRPr sz="7200" b="1">
                <a:solidFill>
                  <a:schemeClr val="accent6"/>
                </a:solidFill>
              </a:defRPr>
            </a:lvl1pPr>
          </a:lstStyle>
          <a:p>
            <a:r>
              <a:rPr lang="en-US" dirty="0"/>
              <a:t>Are There Options?</a:t>
            </a:r>
          </a:p>
        </p:txBody>
      </p:sp>
      <p:pic>
        <p:nvPicPr>
          <p:cNvPr id="10" name="Picture 9">
            <a:extLst>
              <a:ext uri="{FF2B5EF4-FFF2-40B4-BE49-F238E27FC236}">
                <a16:creationId xmlns:a16="http://schemas.microsoft.com/office/drawing/2014/main" id="{1F738D80-DFB8-4CF2-9B1D-97911A7B654C}"/>
              </a:ext>
            </a:extLst>
          </p:cNvPr>
          <p:cNvPicPr>
            <a:picLocks noChangeAspect="1"/>
          </p:cNvPicPr>
          <p:nvPr/>
        </p:nvPicPr>
        <p:blipFill>
          <a:blip r:embed="rId3">
            <a:duotone>
              <a:schemeClr val="accent6">
                <a:shade val="45000"/>
                <a:satMod val="135000"/>
              </a:schemeClr>
              <a:prstClr val="white"/>
            </a:duotone>
          </a:blip>
          <a:stretch>
            <a:fillRect/>
          </a:stretch>
        </p:blipFill>
        <p:spPr>
          <a:xfrm>
            <a:off x="8205402" y="1728402"/>
            <a:ext cx="3172595" cy="3172595"/>
          </a:xfrm>
          <a:prstGeom prst="rect">
            <a:avLst/>
          </a:prstGeom>
        </p:spPr>
      </p:pic>
      <p:sp>
        <p:nvSpPr>
          <p:cNvPr id="5" name="TextBox 4">
            <a:extLst>
              <a:ext uri="{FF2B5EF4-FFF2-40B4-BE49-F238E27FC236}">
                <a16:creationId xmlns:a16="http://schemas.microsoft.com/office/drawing/2014/main" id="{5884745F-A84A-4A3B-99B3-BC79784C5879}"/>
              </a:ext>
            </a:extLst>
          </p:cNvPr>
          <p:cNvSpPr txBox="1"/>
          <p:nvPr/>
        </p:nvSpPr>
        <p:spPr>
          <a:xfrm>
            <a:off x="152400" y="6172200"/>
            <a:ext cx="2338589" cy="584775"/>
          </a:xfrm>
          <a:prstGeom prst="rect">
            <a:avLst/>
          </a:prstGeom>
          <a:noFill/>
        </p:spPr>
        <p:txBody>
          <a:bodyPr wrap="none" rtlCol="0">
            <a:spAutoFit/>
          </a:bodyPr>
          <a:lstStyle/>
          <a:p>
            <a:r>
              <a:rPr lang="en-US" sz="1600" dirty="0"/>
              <a:t>Presenter:  Jeff Pinegar</a:t>
            </a:r>
          </a:p>
          <a:p>
            <a:endParaRPr lang="en-US" sz="1600" dirty="0"/>
          </a:p>
        </p:txBody>
      </p:sp>
    </p:spTree>
    <p:extLst>
      <p:ext uri="{BB962C8B-B14F-4D97-AF65-F5344CB8AC3E}">
        <p14:creationId xmlns:p14="http://schemas.microsoft.com/office/powerpoint/2010/main" val="49416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Distribution</a:t>
            </a:r>
          </a:p>
        </p:txBody>
      </p:sp>
      <p:sp>
        <p:nvSpPr>
          <p:cNvPr id="6" name="TextBox 5">
            <a:extLst>
              <a:ext uri="{FF2B5EF4-FFF2-40B4-BE49-F238E27FC236}">
                <a16:creationId xmlns:a16="http://schemas.microsoft.com/office/drawing/2014/main" id="{9B2CA274-C0F1-4831-8697-16E5D9E1FC9E}"/>
              </a:ext>
            </a:extLst>
          </p:cNvPr>
          <p:cNvSpPr txBox="1"/>
          <p:nvPr/>
        </p:nvSpPr>
        <p:spPr>
          <a:xfrm>
            <a:off x="8724900" y="1524000"/>
            <a:ext cx="2940050" cy="1015663"/>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There is a wide distribution of Average Net Price </a:t>
            </a:r>
            <a:endParaRPr lang="en-US" sz="2000" dirty="0">
              <a:solidFill>
                <a:srgbClr val="786E6E"/>
              </a:solidFill>
            </a:endParaRPr>
          </a:p>
        </p:txBody>
      </p:sp>
      <p:pic>
        <p:nvPicPr>
          <p:cNvPr id="16" name="Picture 15" descr="Chart, histogram&#10;&#10;Description automatically generated">
            <a:extLst>
              <a:ext uri="{FF2B5EF4-FFF2-40B4-BE49-F238E27FC236}">
                <a16:creationId xmlns:a16="http://schemas.microsoft.com/office/drawing/2014/main" id="{F634FF97-289C-4192-9D6C-FD6326317430}"/>
              </a:ext>
            </a:extLst>
          </p:cNvPr>
          <p:cNvPicPr>
            <a:picLocks noChangeAspect="1"/>
          </p:cNvPicPr>
          <p:nvPr/>
        </p:nvPicPr>
        <p:blipFill>
          <a:blip r:embed="rId2"/>
          <a:stretch>
            <a:fillRect/>
          </a:stretch>
        </p:blipFill>
        <p:spPr>
          <a:xfrm>
            <a:off x="718411" y="1196975"/>
            <a:ext cx="7603774" cy="4944051"/>
          </a:xfrm>
          <a:prstGeom prst="rect">
            <a:avLst/>
          </a:prstGeom>
        </p:spPr>
      </p:pic>
    </p:spTree>
    <p:extLst>
      <p:ext uri="{BB962C8B-B14F-4D97-AF65-F5344CB8AC3E}">
        <p14:creationId xmlns:p14="http://schemas.microsoft.com/office/powerpoint/2010/main" val="3193461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extLst>
              <p:ext uri="{D42A27DB-BD31-4B8C-83A1-F6EECF244321}">
                <p14:modId xmlns:p14="http://schemas.microsoft.com/office/powerpoint/2010/main" val="2950804227"/>
              </p:ext>
            </p:extLst>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Tree>
    <p:extLst>
      <p:ext uri="{BB962C8B-B14F-4D97-AF65-F5344CB8AC3E}">
        <p14:creationId xmlns:p14="http://schemas.microsoft.com/office/powerpoint/2010/main" val="3576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
        <p:nvSpPr>
          <p:cNvPr id="3" name="Right Brace 2">
            <a:extLst>
              <a:ext uri="{FF2B5EF4-FFF2-40B4-BE49-F238E27FC236}">
                <a16:creationId xmlns:a16="http://schemas.microsoft.com/office/drawing/2014/main" id="{ED8606FF-EA93-4893-B7C2-FA77246DCBD8}"/>
              </a:ext>
            </a:extLst>
          </p:cNvPr>
          <p:cNvSpPr/>
          <p:nvPr/>
        </p:nvSpPr>
        <p:spPr bwMode="auto">
          <a:xfrm>
            <a:off x="4153852" y="4681330"/>
            <a:ext cx="335756" cy="1155114"/>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FCE458DB-76CD-4804-9D7D-12D9010A3D40}"/>
              </a:ext>
            </a:extLst>
          </p:cNvPr>
          <p:cNvSpPr txBox="1"/>
          <p:nvPr/>
        </p:nvSpPr>
        <p:spPr>
          <a:xfrm>
            <a:off x="4460079" y="5128082"/>
            <a:ext cx="914033" cy="261610"/>
          </a:xfrm>
          <a:prstGeom prst="rect">
            <a:avLst/>
          </a:prstGeom>
          <a:noFill/>
        </p:spPr>
        <p:txBody>
          <a:bodyPr wrap="none" rtlCol="0">
            <a:spAutoFit/>
          </a:bodyPr>
          <a:lstStyle/>
          <a:p>
            <a:r>
              <a:rPr lang="en-US" sz="1100" dirty="0">
                <a:solidFill>
                  <a:schemeClr val="accent6">
                    <a:lumMod val="75000"/>
                  </a:schemeClr>
                </a:solidFill>
              </a:rPr>
              <a:t>Q1 Schools</a:t>
            </a:r>
          </a:p>
        </p:txBody>
      </p:sp>
      <p:sp>
        <p:nvSpPr>
          <p:cNvPr id="7" name="Right Brace 6">
            <a:extLst>
              <a:ext uri="{FF2B5EF4-FFF2-40B4-BE49-F238E27FC236}">
                <a16:creationId xmlns:a16="http://schemas.microsoft.com/office/drawing/2014/main" id="{3BACF23C-08E3-4DD7-87E2-EC73C98B434A}"/>
              </a:ext>
            </a:extLst>
          </p:cNvPr>
          <p:cNvSpPr/>
          <p:nvPr/>
        </p:nvSpPr>
        <p:spPr bwMode="auto">
          <a:xfrm>
            <a:off x="4153852" y="3781425"/>
            <a:ext cx="335756" cy="48815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8" name="TextBox 7">
            <a:extLst>
              <a:ext uri="{FF2B5EF4-FFF2-40B4-BE49-F238E27FC236}">
                <a16:creationId xmlns:a16="http://schemas.microsoft.com/office/drawing/2014/main" id="{2296EBFD-36D8-4C4D-9661-5A595884A21B}"/>
              </a:ext>
            </a:extLst>
          </p:cNvPr>
          <p:cNvSpPr txBox="1"/>
          <p:nvPr/>
        </p:nvSpPr>
        <p:spPr>
          <a:xfrm>
            <a:off x="4460079" y="3889833"/>
            <a:ext cx="914033" cy="261610"/>
          </a:xfrm>
          <a:prstGeom prst="rect">
            <a:avLst/>
          </a:prstGeom>
          <a:noFill/>
        </p:spPr>
        <p:txBody>
          <a:bodyPr wrap="none" rtlCol="0">
            <a:spAutoFit/>
          </a:bodyPr>
          <a:lstStyle/>
          <a:p>
            <a:r>
              <a:rPr lang="en-US" sz="1100" dirty="0">
                <a:solidFill>
                  <a:schemeClr val="accent6">
                    <a:lumMod val="75000"/>
                  </a:schemeClr>
                </a:solidFill>
              </a:rPr>
              <a:t>Q3 Schools</a:t>
            </a:r>
          </a:p>
        </p:txBody>
      </p:sp>
      <p:sp>
        <p:nvSpPr>
          <p:cNvPr id="9" name="Right Brace 8">
            <a:extLst>
              <a:ext uri="{FF2B5EF4-FFF2-40B4-BE49-F238E27FC236}">
                <a16:creationId xmlns:a16="http://schemas.microsoft.com/office/drawing/2014/main" id="{4DC34EC5-78A5-4D79-8817-F72C56CBB462}"/>
              </a:ext>
            </a:extLst>
          </p:cNvPr>
          <p:cNvSpPr/>
          <p:nvPr/>
        </p:nvSpPr>
        <p:spPr bwMode="auto">
          <a:xfrm flipH="1">
            <a:off x="2721655" y="4269580"/>
            <a:ext cx="335756" cy="411749"/>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E23E983C-4591-481A-839E-B51BFBE02114}"/>
              </a:ext>
            </a:extLst>
          </p:cNvPr>
          <p:cNvSpPr txBox="1"/>
          <p:nvPr/>
        </p:nvSpPr>
        <p:spPr>
          <a:xfrm>
            <a:off x="1873818" y="4335123"/>
            <a:ext cx="914033" cy="261610"/>
          </a:xfrm>
          <a:prstGeom prst="rect">
            <a:avLst/>
          </a:prstGeom>
          <a:noFill/>
        </p:spPr>
        <p:txBody>
          <a:bodyPr wrap="none" rtlCol="0">
            <a:spAutoFit/>
          </a:bodyPr>
          <a:lstStyle/>
          <a:p>
            <a:r>
              <a:rPr lang="en-US" sz="1100" dirty="0">
                <a:solidFill>
                  <a:schemeClr val="accent6">
                    <a:lumMod val="75000"/>
                  </a:schemeClr>
                </a:solidFill>
              </a:rPr>
              <a:t>Q2 Schools</a:t>
            </a:r>
          </a:p>
        </p:txBody>
      </p:sp>
      <p:sp>
        <p:nvSpPr>
          <p:cNvPr id="11" name="Right Brace 10">
            <a:extLst>
              <a:ext uri="{FF2B5EF4-FFF2-40B4-BE49-F238E27FC236}">
                <a16:creationId xmlns:a16="http://schemas.microsoft.com/office/drawing/2014/main" id="{23269276-2E24-4971-9804-89ED0C8CBA24}"/>
              </a:ext>
            </a:extLst>
          </p:cNvPr>
          <p:cNvSpPr/>
          <p:nvPr/>
        </p:nvSpPr>
        <p:spPr bwMode="auto">
          <a:xfrm flipH="1">
            <a:off x="2721655" y="2464594"/>
            <a:ext cx="335756" cy="129991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645BC2CD-50CF-48D1-AC51-40BBDE4AF01F}"/>
              </a:ext>
            </a:extLst>
          </p:cNvPr>
          <p:cNvSpPr txBox="1"/>
          <p:nvPr/>
        </p:nvSpPr>
        <p:spPr>
          <a:xfrm>
            <a:off x="1873818" y="2983747"/>
            <a:ext cx="914033" cy="261610"/>
          </a:xfrm>
          <a:prstGeom prst="rect">
            <a:avLst/>
          </a:prstGeom>
          <a:noFill/>
        </p:spPr>
        <p:txBody>
          <a:bodyPr wrap="none" rtlCol="0">
            <a:spAutoFit/>
          </a:bodyPr>
          <a:lstStyle/>
          <a:p>
            <a:r>
              <a:rPr lang="en-US" sz="1100" dirty="0">
                <a:solidFill>
                  <a:schemeClr val="accent6">
                    <a:lumMod val="75000"/>
                  </a:schemeClr>
                </a:solidFill>
              </a:rPr>
              <a:t>Q4 Schools</a:t>
            </a:r>
          </a:p>
        </p:txBody>
      </p:sp>
    </p:spTree>
    <p:extLst>
      <p:ext uri="{BB962C8B-B14F-4D97-AF65-F5344CB8AC3E}">
        <p14:creationId xmlns:p14="http://schemas.microsoft.com/office/powerpoint/2010/main" val="62104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Tuition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224676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Naturally, these boxes do not overlap.</a:t>
            </a:r>
          </a:p>
          <a:p>
            <a:endParaRPr lang="en-US" sz="2000" dirty="0">
              <a:solidFill>
                <a:srgbClr val="786E6E"/>
              </a:solidFill>
              <a:latin typeface="Open Sans" panose="020B0606030504020204" pitchFamily="34" charset="0"/>
            </a:endParaRPr>
          </a:p>
          <a:p>
            <a:r>
              <a:rPr lang="en-US" sz="2000" b="0" i="0" dirty="0">
                <a:solidFill>
                  <a:srgbClr val="786E6E"/>
                </a:solidFill>
                <a:effectLst/>
                <a:latin typeface="Open Sans" panose="020B0606030504020204" pitchFamily="34" charset="0"/>
              </a:rPr>
              <a:t>Also, as expected, Q1 has a long lower tail, and Q4 has a long upper tail.</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F34B6A50-C221-4175-9D36-6E0639E2B278}"/>
              </a:ext>
            </a:extLst>
          </p:cNvPr>
          <p:cNvPicPr>
            <a:picLocks noChangeAspect="1"/>
          </p:cNvPicPr>
          <p:nvPr/>
        </p:nvPicPr>
        <p:blipFill>
          <a:blip r:embed="rId2"/>
          <a:stretch>
            <a:fillRect/>
          </a:stretch>
        </p:blipFill>
        <p:spPr>
          <a:xfrm>
            <a:off x="527050" y="1101435"/>
            <a:ext cx="7461664" cy="5081155"/>
          </a:xfrm>
          <a:prstGeom prst="rect">
            <a:avLst/>
          </a:prstGeom>
        </p:spPr>
      </p:pic>
    </p:spTree>
    <p:extLst>
      <p:ext uri="{BB962C8B-B14F-4D97-AF65-F5344CB8AC3E}">
        <p14:creationId xmlns:p14="http://schemas.microsoft.com/office/powerpoint/2010/main" val="324757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C8B53-5372-47D0-87B6-FD4DD44FC949}"/>
              </a:ext>
            </a:extLst>
          </p:cNvPr>
          <p:cNvSpPr>
            <a:spLocks noGrp="1"/>
          </p:cNvSpPr>
          <p:nvPr>
            <p:ph type="title"/>
          </p:nvPr>
        </p:nvSpPr>
        <p:spPr/>
        <p:txBody>
          <a:bodyPr/>
          <a:lstStyle/>
          <a:p>
            <a:r>
              <a:rPr lang="en-US" dirty="0"/>
              <a:t>The Team</a:t>
            </a:r>
          </a:p>
        </p:txBody>
      </p:sp>
      <p:graphicFrame>
        <p:nvGraphicFramePr>
          <p:cNvPr id="4" name="Table 4">
            <a:extLst>
              <a:ext uri="{FF2B5EF4-FFF2-40B4-BE49-F238E27FC236}">
                <a16:creationId xmlns:a16="http://schemas.microsoft.com/office/drawing/2014/main" id="{E721BFE3-9660-4883-AC12-8EA3AE408520}"/>
              </a:ext>
            </a:extLst>
          </p:cNvPr>
          <p:cNvGraphicFramePr>
            <a:graphicFrameLocks noGrp="1"/>
          </p:cNvGraphicFramePr>
          <p:nvPr>
            <p:extLst>
              <p:ext uri="{D42A27DB-BD31-4B8C-83A1-F6EECF244321}">
                <p14:modId xmlns:p14="http://schemas.microsoft.com/office/powerpoint/2010/main" val="3608024366"/>
              </p:ext>
            </p:extLst>
          </p:nvPr>
        </p:nvGraphicFramePr>
        <p:xfrm>
          <a:off x="631826" y="1831975"/>
          <a:ext cx="10747407" cy="3562810"/>
        </p:xfrm>
        <a:graphic>
          <a:graphicData uri="http://schemas.openxmlformats.org/drawingml/2006/table">
            <a:tbl>
              <a:tblPr firstRow="1" bandRow="1">
                <a:tableStyleId>{93296810-A885-4BE3-A3E7-6D5BEEA58F35}</a:tableStyleId>
              </a:tblPr>
              <a:tblGrid>
                <a:gridCol w="3045708">
                  <a:extLst>
                    <a:ext uri="{9D8B030D-6E8A-4147-A177-3AD203B41FA5}">
                      <a16:colId xmlns:a16="http://schemas.microsoft.com/office/drawing/2014/main" val="2887432332"/>
                    </a:ext>
                  </a:extLst>
                </a:gridCol>
                <a:gridCol w="4732255">
                  <a:extLst>
                    <a:ext uri="{9D8B030D-6E8A-4147-A177-3AD203B41FA5}">
                      <a16:colId xmlns:a16="http://schemas.microsoft.com/office/drawing/2014/main" val="418927161"/>
                    </a:ext>
                  </a:extLst>
                </a:gridCol>
                <a:gridCol w="2969444">
                  <a:extLst>
                    <a:ext uri="{9D8B030D-6E8A-4147-A177-3AD203B41FA5}">
                      <a16:colId xmlns:a16="http://schemas.microsoft.com/office/drawing/2014/main" val="3990237153"/>
                    </a:ext>
                  </a:extLst>
                </a:gridCol>
              </a:tblGrid>
              <a:tr h="712562">
                <a:tc>
                  <a:txBody>
                    <a:bodyPr/>
                    <a:lstStyle/>
                    <a:p>
                      <a:r>
                        <a:rPr lang="en-US" sz="2400" dirty="0"/>
                        <a:t>Name</a:t>
                      </a:r>
                    </a:p>
                  </a:txBody>
                  <a:tcPr anchor="ctr"/>
                </a:tc>
                <a:tc>
                  <a:txBody>
                    <a:bodyPr/>
                    <a:lstStyle/>
                    <a:p>
                      <a:r>
                        <a:rPr lang="en-US" sz="2400" dirty="0"/>
                        <a:t>Email Address</a:t>
                      </a:r>
                    </a:p>
                  </a:txBody>
                  <a:tcPr anchor="ctr"/>
                </a:tc>
                <a:tc>
                  <a:txBody>
                    <a:bodyPr/>
                    <a:lstStyle/>
                    <a:p>
                      <a:r>
                        <a:rPr lang="en-US" sz="2400" dirty="0"/>
                        <a:t>Phone</a:t>
                      </a:r>
                    </a:p>
                  </a:txBody>
                  <a:tcPr anchor="ctr"/>
                </a:tc>
                <a:extLst>
                  <a:ext uri="{0D108BD9-81ED-4DB2-BD59-A6C34878D82A}">
                    <a16:rowId xmlns:a16="http://schemas.microsoft.com/office/drawing/2014/main" val="3554219093"/>
                  </a:ext>
                </a:extLst>
              </a:tr>
              <a:tr h="712562">
                <a:tc>
                  <a:txBody>
                    <a:bodyPr/>
                    <a:lstStyle/>
                    <a:p>
                      <a:r>
                        <a:rPr lang="en-US" sz="2400" dirty="0"/>
                        <a:t>Charles Ballou</a:t>
                      </a:r>
                    </a:p>
                  </a:txBody>
                  <a:tcPr anchor="ctr"/>
                </a:tc>
                <a:tc>
                  <a:txBody>
                    <a:bodyPr/>
                    <a:lstStyle/>
                    <a:p>
                      <a:r>
                        <a:rPr lang="en-US" sz="2400" dirty="0"/>
                        <a:t>Charlesballou@icloud.com</a:t>
                      </a:r>
                    </a:p>
                  </a:txBody>
                  <a:tcPr anchor="ctr"/>
                </a:tc>
                <a:tc>
                  <a:txBody>
                    <a:bodyPr/>
                    <a:lstStyle/>
                    <a:p>
                      <a:pPr algn="ctr"/>
                      <a:r>
                        <a:rPr lang="en-US" sz="2400" dirty="0"/>
                        <a:t>443-932-9523</a:t>
                      </a:r>
                    </a:p>
                  </a:txBody>
                  <a:tcPr anchor="ctr"/>
                </a:tc>
                <a:extLst>
                  <a:ext uri="{0D108BD9-81ED-4DB2-BD59-A6C34878D82A}">
                    <a16:rowId xmlns:a16="http://schemas.microsoft.com/office/drawing/2014/main" val="2886427900"/>
                  </a:ext>
                </a:extLst>
              </a:tr>
              <a:tr h="712562">
                <a:tc>
                  <a:txBody>
                    <a:bodyPr/>
                    <a:lstStyle/>
                    <a:p>
                      <a:r>
                        <a:rPr lang="en-US" sz="2400" dirty="0"/>
                        <a:t>Elizabeth Ho</a:t>
                      </a:r>
                    </a:p>
                  </a:txBody>
                  <a:tcPr anchor="ctr"/>
                </a:tc>
                <a:tc>
                  <a:txBody>
                    <a:bodyPr/>
                    <a:lstStyle/>
                    <a:p>
                      <a:r>
                        <a:rPr lang="en-US" sz="2400" dirty="0"/>
                        <a:t>hoelizabeth09@gmail.com</a:t>
                      </a:r>
                    </a:p>
                  </a:txBody>
                  <a:tcPr anchor="ctr"/>
                </a:tc>
                <a:tc>
                  <a:txBody>
                    <a:bodyPr/>
                    <a:lstStyle/>
                    <a:p>
                      <a:pPr algn="ctr"/>
                      <a:r>
                        <a:rPr lang="en-US" sz="2400" dirty="0"/>
                        <a:t>215-260-8671</a:t>
                      </a:r>
                    </a:p>
                  </a:txBody>
                  <a:tcPr anchor="ctr"/>
                </a:tc>
                <a:extLst>
                  <a:ext uri="{0D108BD9-81ED-4DB2-BD59-A6C34878D82A}">
                    <a16:rowId xmlns:a16="http://schemas.microsoft.com/office/drawing/2014/main" val="4009337728"/>
                  </a:ext>
                </a:extLst>
              </a:tr>
              <a:tr h="712562">
                <a:tc>
                  <a:txBody>
                    <a:bodyPr/>
                    <a:lstStyle/>
                    <a:p>
                      <a:r>
                        <a:rPr lang="en-US" sz="2400" dirty="0"/>
                        <a:t>Cara Monastra</a:t>
                      </a:r>
                    </a:p>
                  </a:txBody>
                  <a:tcPr anchor="ctr"/>
                </a:tc>
                <a:tc>
                  <a:txBody>
                    <a:bodyPr/>
                    <a:lstStyle/>
                    <a:p>
                      <a:r>
                        <a:rPr lang="en-US" sz="2400" dirty="0"/>
                        <a:t>cara.monastra@gmail.com</a:t>
                      </a:r>
                    </a:p>
                  </a:txBody>
                  <a:tcPr anchor="ctr"/>
                </a:tc>
                <a:tc>
                  <a:txBody>
                    <a:bodyPr/>
                    <a:lstStyle/>
                    <a:p>
                      <a:pPr algn="ctr"/>
                      <a:r>
                        <a:rPr lang="en-US" sz="2400" dirty="0"/>
                        <a:t>267-261-7827</a:t>
                      </a:r>
                    </a:p>
                  </a:txBody>
                  <a:tcPr anchor="ctr"/>
                </a:tc>
                <a:extLst>
                  <a:ext uri="{0D108BD9-81ED-4DB2-BD59-A6C34878D82A}">
                    <a16:rowId xmlns:a16="http://schemas.microsoft.com/office/drawing/2014/main" val="569951293"/>
                  </a:ext>
                </a:extLst>
              </a:tr>
              <a:tr h="712562">
                <a:tc>
                  <a:txBody>
                    <a:bodyPr/>
                    <a:lstStyle/>
                    <a:p>
                      <a:r>
                        <a:rPr lang="en-US" sz="2400" dirty="0"/>
                        <a:t>Jeff Pinegar</a:t>
                      </a:r>
                    </a:p>
                  </a:txBody>
                  <a:tcPr anchor="ctr"/>
                </a:tc>
                <a:tc>
                  <a:txBody>
                    <a:bodyPr/>
                    <a:lstStyle/>
                    <a:p>
                      <a:r>
                        <a:rPr lang="en-US" sz="2400" dirty="0"/>
                        <a:t>jeffpinegar1@gmail.com</a:t>
                      </a:r>
                    </a:p>
                  </a:txBody>
                  <a:tcPr anchor="ctr"/>
                </a:tc>
                <a:tc>
                  <a:txBody>
                    <a:bodyPr/>
                    <a:lstStyle/>
                    <a:p>
                      <a:pPr algn="ctr"/>
                      <a:r>
                        <a:rPr lang="en-US" sz="2400" dirty="0"/>
                        <a:t>717-982-0516</a:t>
                      </a:r>
                    </a:p>
                  </a:txBody>
                  <a:tcPr anchor="ctr"/>
                </a:tc>
                <a:extLst>
                  <a:ext uri="{0D108BD9-81ED-4DB2-BD59-A6C34878D82A}">
                    <a16:rowId xmlns:a16="http://schemas.microsoft.com/office/drawing/2014/main" val="988999623"/>
                  </a:ext>
                </a:extLst>
              </a:tr>
            </a:tbl>
          </a:graphicData>
        </a:graphic>
      </p:graphicFrame>
    </p:spTree>
    <p:extLst>
      <p:ext uri="{BB962C8B-B14F-4D97-AF65-F5344CB8AC3E}">
        <p14:creationId xmlns:p14="http://schemas.microsoft.com/office/powerpoint/2010/main" val="383036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84D2-9F9D-4DAE-BC9A-1C71B8D13A04}"/>
              </a:ext>
            </a:extLst>
          </p:cNvPr>
          <p:cNvSpPr>
            <a:spLocks noGrp="1"/>
          </p:cNvSpPr>
          <p:nvPr>
            <p:ph type="title"/>
          </p:nvPr>
        </p:nvSpPr>
        <p:spPr/>
        <p:txBody>
          <a:bodyPr/>
          <a:lstStyle/>
          <a:p>
            <a:r>
              <a:rPr lang="en-US" dirty="0"/>
              <a:t>Q1 Schools - Tuition Distribution</a:t>
            </a:r>
          </a:p>
        </p:txBody>
      </p:sp>
      <p:sp>
        <p:nvSpPr>
          <p:cNvPr id="5" name="TextBox 4">
            <a:extLst>
              <a:ext uri="{FF2B5EF4-FFF2-40B4-BE49-F238E27FC236}">
                <a16:creationId xmlns:a16="http://schemas.microsoft.com/office/drawing/2014/main" id="{C01F0B17-3A4D-4CC5-9F6A-3356F29842B1}"/>
              </a:ext>
            </a:extLst>
          </p:cNvPr>
          <p:cNvSpPr txBox="1"/>
          <p:nvPr/>
        </p:nvSpPr>
        <p:spPr>
          <a:xfrm>
            <a:off x="8724900" y="1524000"/>
            <a:ext cx="2940050"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Within Q1 Schools, we see a wide distribution of average net prices.</a:t>
            </a:r>
          </a:p>
          <a:p>
            <a:endParaRPr lang="en-US" sz="2000" dirty="0">
              <a:solidFill>
                <a:srgbClr val="786E6E"/>
              </a:solidFill>
              <a:latin typeface="Open Sans" panose="020B0606030504020204" pitchFamily="34" charset="0"/>
            </a:endParaRPr>
          </a:p>
          <a:p>
            <a:endParaRPr lang="en-US" sz="2000" dirty="0">
              <a:solidFill>
                <a:srgbClr val="786E6E"/>
              </a:solidFill>
            </a:endParaRPr>
          </a:p>
        </p:txBody>
      </p:sp>
      <p:pic>
        <p:nvPicPr>
          <p:cNvPr id="10" name="Picture 9" descr="Chart, histogram&#10;&#10;Description automatically generated">
            <a:extLst>
              <a:ext uri="{FF2B5EF4-FFF2-40B4-BE49-F238E27FC236}">
                <a16:creationId xmlns:a16="http://schemas.microsoft.com/office/drawing/2014/main" id="{2A970744-E9B3-49D7-9C28-624C99AA02A8}"/>
              </a:ext>
            </a:extLst>
          </p:cNvPr>
          <p:cNvPicPr>
            <a:picLocks noChangeAspect="1"/>
          </p:cNvPicPr>
          <p:nvPr/>
        </p:nvPicPr>
        <p:blipFill>
          <a:blip r:embed="rId2"/>
          <a:stretch>
            <a:fillRect/>
          </a:stretch>
        </p:blipFill>
        <p:spPr>
          <a:xfrm>
            <a:off x="633084" y="1196975"/>
            <a:ext cx="7359912" cy="5031220"/>
          </a:xfrm>
          <a:prstGeom prst="rect">
            <a:avLst/>
          </a:prstGeom>
        </p:spPr>
      </p:pic>
      <p:graphicFrame>
        <p:nvGraphicFramePr>
          <p:cNvPr id="3" name="Table 3">
            <a:extLst>
              <a:ext uri="{FF2B5EF4-FFF2-40B4-BE49-F238E27FC236}">
                <a16:creationId xmlns:a16="http://schemas.microsoft.com/office/drawing/2014/main" id="{0465D3D3-12D0-4B70-A96F-E0A54A984BE6}"/>
              </a:ext>
            </a:extLst>
          </p:cNvPr>
          <p:cNvGraphicFramePr>
            <a:graphicFrameLocks noGrp="1"/>
          </p:cNvGraphicFramePr>
          <p:nvPr>
            <p:extLst>
              <p:ext uri="{D42A27DB-BD31-4B8C-83A1-F6EECF244321}">
                <p14:modId xmlns:p14="http://schemas.microsoft.com/office/powerpoint/2010/main" val="1797254738"/>
              </p:ext>
            </p:extLst>
          </p:nvPr>
        </p:nvGraphicFramePr>
        <p:xfrm>
          <a:off x="8890000" y="2917591"/>
          <a:ext cx="2609850" cy="2330684"/>
        </p:xfrm>
        <a:graphic>
          <a:graphicData uri="http://schemas.openxmlformats.org/drawingml/2006/table">
            <a:tbl>
              <a:tblPr firstRow="1" bandRow="1">
                <a:tableStyleId>{93296810-A885-4BE3-A3E7-6D5BEEA58F35}</a:tableStyleId>
              </a:tblPr>
              <a:tblGrid>
                <a:gridCol w="1790699">
                  <a:extLst>
                    <a:ext uri="{9D8B030D-6E8A-4147-A177-3AD203B41FA5}">
                      <a16:colId xmlns:a16="http://schemas.microsoft.com/office/drawing/2014/main" val="3838566445"/>
                    </a:ext>
                  </a:extLst>
                </a:gridCol>
                <a:gridCol w="819151">
                  <a:extLst>
                    <a:ext uri="{9D8B030D-6E8A-4147-A177-3AD203B41FA5}">
                      <a16:colId xmlns:a16="http://schemas.microsoft.com/office/drawing/2014/main" val="330078810"/>
                    </a:ext>
                  </a:extLst>
                </a:gridCol>
              </a:tblGrid>
              <a:tr h="318636">
                <a:tc>
                  <a:txBody>
                    <a:bodyPr/>
                    <a:lstStyle/>
                    <a:p>
                      <a:r>
                        <a:rPr lang="en-US" dirty="0"/>
                        <a:t>Item</a:t>
                      </a:r>
                    </a:p>
                  </a:txBody>
                  <a:tcPr marL="45720" marR="45720"/>
                </a:tc>
                <a:tc>
                  <a:txBody>
                    <a:bodyPr/>
                    <a:lstStyle/>
                    <a:p>
                      <a:pPr algn="r"/>
                      <a:r>
                        <a:rPr lang="en-US" dirty="0"/>
                        <a:t>V</a:t>
                      </a:r>
                      <a:r>
                        <a:rPr lang="en-US"/>
                        <a:t>alue</a:t>
                      </a:r>
                      <a:endParaRPr lang="en-US" dirty="0"/>
                    </a:p>
                  </a:txBody>
                  <a:tcPr marL="45720" marR="45720"/>
                </a:tc>
                <a:extLst>
                  <a:ext uri="{0D108BD9-81ED-4DB2-BD59-A6C34878D82A}">
                    <a16:rowId xmlns:a16="http://schemas.microsoft.com/office/drawing/2014/main" val="2183813489"/>
                  </a:ext>
                </a:extLst>
              </a:tr>
              <a:tr h="491231">
                <a:tc>
                  <a:txBody>
                    <a:bodyPr/>
                    <a:lstStyle/>
                    <a:p>
                      <a:pPr algn="l" fontAlgn="b"/>
                      <a:r>
                        <a:rPr lang="en-US" sz="1600" b="0" i="0" u="none" strike="noStrike" dirty="0">
                          <a:solidFill>
                            <a:srgbClr val="000000"/>
                          </a:solidFill>
                          <a:effectLst/>
                          <a:latin typeface="Calibri" panose="020F0502020204030204" pitchFamily="34" charset="0"/>
                        </a:rPr>
                        <a:t>Count of Schools</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387  </a:t>
                      </a:r>
                    </a:p>
                  </a:txBody>
                  <a:tcPr marL="45720" marR="45720" anchor="ctr"/>
                </a:tc>
                <a:extLst>
                  <a:ext uri="{0D108BD9-81ED-4DB2-BD59-A6C34878D82A}">
                    <a16:rowId xmlns:a16="http://schemas.microsoft.com/office/drawing/2014/main" val="2419542292"/>
                  </a:ext>
                </a:extLst>
              </a:tr>
              <a:tr h="491231">
                <a:tc>
                  <a:txBody>
                    <a:bodyPr/>
                    <a:lstStyle/>
                    <a:p>
                      <a:pPr algn="l" fontAlgn="b"/>
                      <a:r>
                        <a:rPr lang="en-US" sz="1600" b="0" i="0" u="none" strike="noStrike" dirty="0">
                          <a:solidFill>
                            <a:srgbClr val="000000"/>
                          </a:solidFill>
                          <a:effectLst/>
                          <a:latin typeface="Calibri" panose="020F0502020204030204" pitchFamily="34" charset="0"/>
                        </a:rPr>
                        <a:t>Mean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11,458 </a:t>
                      </a:r>
                    </a:p>
                  </a:txBody>
                  <a:tcPr marL="45720" marR="45720" anchor="ctr"/>
                </a:tc>
                <a:extLst>
                  <a:ext uri="{0D108BD9-81ED-4DB2-BD59-A6C34878D82A}">
                    <a16:rowId xmlns:a16="http://schemas.microsoft.com/office/drawing/2014/main" val="3047806800"/>
                  </a:ext>
                </a:extLst>
              </a:tr>
              <a:tr h="491231">
                <a:tc>
                  <a:txBody>
                    <a:bodyPr/>
                    <a:lstStyle/>
                    <a:p>
                      <a:pPr algn="l" fontAlgn="b"/>
                      <a:r>
                        <a:rPr lang="en-US" sz="1600" b="0" i="0" u="none" strike="noStrike" dirty="0">
                          <a:solidFill>
                            <a:srgbClr val="000000"/>
                          </a:solidFill>
                          <a:effectLst/>
                          <a:latin typeface="Calibri" panose="020F0502020204030204" pitchFamily="34" charset="0"/>
                        </a:rPr>
                        <a:t>Median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12,253 </a:t>
                      </a:r>
                    </a:p>
                  </a:txBody>
                  <a:tcPr marL="45720" marR="45720" anchor="ctr"/>
                </a:tc>
                <a:extLst>
                  <a:ext uri="{0D108BD9-81ED-4DB2-BD59-A6C34878D82A}">
                    <a16:rowId xmlns:a16="http://schemas.microsoft.com/office/drawing/2014/main" val="2339682496"/>
                  </a:ext>
                </a:extLst>
              </a:tr>
              <a:tr h="491231">
                <a:tc>
                  <a:txBody>
                    <a:bodyPr/>
                    <a:lstStyle/>
                    <a:p>
                      <a:pPr algn="l" fontAlgn="b"/>
                      <a:r>
                        <a:rPr lang="en-US" sz="1600" b="0" i="0" u="none" strike="noStrike" dirty="0">
                          <a:solidFill>
                            <a:srgbClr val="000000"/>
                          </a:solidFill>
                          <a:effectLst/>
                          <a:latin typeface="Calibri" panose="020F0502020204030204" pitchFamily="34" charset="0"/>
                        </a:rPr>
                        <a:t>Price </a:t>
                      </a:r>
                      <a:r>
                        <a:rPr lang="en-US" sz="1600" b="0" i="0" u="none" strike="noStrike" dirty="0" err="1">
                          <a:solidFill>
                            <a:srgbClr val="000000"/>
                          </a:solidFill>
                          <a:effectLst/>
                          <a:latin typeface="Calibri" panose="020F0502020204030204" pitchFamily="34" charset="0"/>
                        </a:rPr>
                        <a:t>Stdev</a:t>
                      </a:r>
                      <a:endParaRPr lang="en-US" sz="1600" b="0" i="0" u="none" strike="noStrike" dirty="0">
                        <a:solidFill>
                          <a:srgbClr val="000000"/>
                        </a:solidFill>
                        <a:effectLst/>
                        <a:latin typeface="Calibri" panose="020F0502020204030204" pitchFamily="34" charset="0"/>
                      </a:endParaRP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3,094 </a:t>
                      </a:r>
                    </a:p>
                  </a:txBody>
                  <a:tcPr marL="45720" marR="45720" anchor="ctr"/>
                </a:tc>
                <a:extLst>
                  <a:ext uri="{0D108BD9-81ED-4DB2-BD59-A6C34878D82A}">
                    <a16:rowId xmlns:a16="http://schemas.microsoft.com/office/drawing/2014/main" val="1422206774"/>
                  </a:ext>
                </a:extLst>
              </a:tr>
            </a:tbl>
          </a:graphicData>
        </a:graphic>
      </p:graphicFrame>
    </p:spTree>
    <p:extLst>
      <p:ext uri="{BB962C8B-B14F-4D97-AF65-F5344CB8AC3E}">
        <p14:creationId xmlns:p14="http://schemas.microsoft.com/office/powerpoint/2010/main" val="168530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546100" y="1709196"/>
            <a:ext cx="7289800" cy="3211007"/>
          </a:xfrm>
          <a:prstGeom prst="rect">
            <a:avLst/>
          </a:prstGeom>
          <a:noFill/>
        </p:spPr>
        <p:txBody>
          <a:bodyPr wrap="square" rtlCol="0">
            <a:spAutoFit/>
          </a:bodyPr>
          <a:lstStyle/>
          <a:p>
            <a:pPr algn="ctr">
              <a:lnSpc>
                <a:spcPct val="150000"/>
              </a:lnSpc>
            </a:pPr>
            <a:r>
              <a:rPr lang="en-US" sz="7200" b="1" dirty="0">
                <a:solidFill>
                  <a:schemeClr val="accent6"/>
                </a:solidFill>
              </a:rPr>
              <a:t>Must I Compromise?</a:t>
            </a:r>
          </a:p>
        </p:txBody>
      </p:sp>
      <p:pic>
        <p:nvPicPr>
          <p:cNvPr id="5" name="Picture 4">
            <a:extLst>
              <a:ext uri="{FF2B5EF4-FFF2-40B4-BE49-F238E27FC236}">
                <a16:creationId xmlns:a16="http://schemas.microsoft.com/office/drawing/2014/main" id="{3FCE9FCA-E218-48B2-9820-DFAF9B71369C}"/>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8255000" y="1846804"/>
            <a:ext cx="3073399" cy="3073399"/>
          </a:xfrm>
          <a:prstGeom prst="rect">
            <a:avLst/>
          </a:prstGeom>
        </p:spPr>
      </p:pic>
      <p:sp>
        <p:nvSpPr>
          <p:cNvPr id="8" name="TextBox 7">
            <a:extLst>
              <a:ext uri="{FF2B5EF4-FFF2-40B4-BE49-F238E27FC236}">
                <a16:creationId xmlns:a16="http://schemas.microsoft.com/office/drawing/2014/main" id="{6DCC370E-9B22-4419-BFF7-7FC287EF5CF4}"/>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r>
              <a:rPr lang="en-US" sz="1600" dirty="0"/>
              <a:t>	Jeff Pinegar</a:t>
            </a:r>
          </a:p>
        </p:txBody>
      </p:sp>
    </p:spTree>
    <p:extLst>
      <p:ext uri="{BB962C8B-B14F-4D97-AF65-F5344CB8AC3E}">
        <p14:creationId xmlns:p14="http://schemas.microsoft.com/office/powerpoint/2010/main" val="108711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BB68-8CEC-4D23-B5CA-3C42B84B128D}"/>
              </a:ext>
            </a:extLst>
          </p:cNvPr>
          <p:cNvSpPr>
            <a:spLocks noGrp="1"/>
          </p:cNvSpPr>
          <p:nvPr>
            <p:ph type="title"/>
          </p:nvPr>
        </p:nvSpPr>
        <p:spPr/>
        <p:txBody>
          <a:bodyPr/>
          <a:lstStyle/>
          <a:p>
            <a:r>
              <a:rPr lang="en-US" dirty="0"/>
              <a:t>Summary statistics for Average Net Price</a:t>
            </a:r>
          </a:p>
        </p:txBody>
      </p:sp>
      <p:graphicFrame>
        <p:nvGraphicFramePr>
          <p:cNvPr id="5" name="Table 5">
            <a:extLst>
              <a:ext uri="{FF2B5EF4-FFF2-40B4-BE49-F238E27FC236}">
                <a16:creationId xmlns:a16="http://schemas.microsoft.com/office/drawing/2014/main" id="{F7F42BDF-F91C-47C4-985A-009496D2BB62}"/>
              </a:ext>
            </a:extLst>
          </p:cNvPr>
          <p:cNvGraphicFramePr>
            <a:graphicFrameLocks noGrp="1"/>
          </p:cNvGraphicFramePr>
          <p:nvPr>
            <p:extLst>
              <p:ext uri="{D42A27DB-BD31-4B8C-83A1-F6EECF244321}">
                <p14:modId xmlns:p14="http://schemas.microsoft.com/office/powerpoint/2010/main" val="247859197"/>
              </p:ext>
            </p:extLst>
          </p:nvPr>
        </p:nvGraphicFramePr>
        <p:xfrm>
          <a:off x="2389910" y="2233034"/>
          <a:ext cx="7603838" cy="2688552"/>
        </p:xfrm>
        <a:graphic>
          <a:graphicData uri="http://schemas.openxmlformats.org/drawingml/2006/table">
            <a:tbl>
              <a:tblPr firstRow="1" bandRow="1">
                <a:tableStyleId>{93296810-A885-4BE3-A3E7-6D5BEEA58F35}</a:tableStyleId>
              </a:tblPr>
              <a:tblGrid>
                <a:gridCol w="1005378">
                  <a:extLst>
                    <a:ext uri="{9D8B030D-6E8A-4147-A177-3AD203B41FA5}">
                      <a16:colId xmlns:a16="http://schemas.microsoft.com/office/drawing/2014/main" val="4057585878"/>
                    </a:ext>
                  </a:extLst>
                </a:gridCol>
                <a:gridCol w="1649615">
                  <a:extLst>
                    <a:ext uri="{9D8B030D-6E8A-4147-A177-3AD203B41FA5}">
                      <a16:colId xmlns:a16="http://schemas.microsoft.com/office/drawing/2014/main" val="2739303345"/>
                    </a:ext>
                  </a:extLst>
                </a:gridCol>
                <a:gridCol w="1649615">
                  <a:extLst>
                    <a:ext uri="{9D8B030D-6E8A-4147-A177-3AD203B41FA5}">
                      <a16:colId xmlns:a16="http://schemas.microsoft.com/office/drawing/2014/main" val="216525334"/>
                    </a:ext>
                  </a:extLst>
                </a:gridCol>
                <a:gridCol w="1649615">
                  <a:extLst>
                    <a:ext uri="{9D8B030D-6E8A-4147-A177-3AD203B41FA5}">
                      <a16:colId xmlns:a16="http://schemas.microsoft.com/office/drawing/2014/main" val="2678134826"/>
                    </a:ext>
                  </a:extLst>
                </a:gridCol>
                <a:gridCol w="1649615">
                  <a:extLst>
                    <a:ext uri="{9D8B030D-6E8A-4147-A177-3AD203B41FA5}">
                      <a16:colId xmlns:a16="http://schemas.microsoft.com/office/drawing/2014/main" val="1007633743"/>
                    </a:ext>
                  </a:extLst>
                </a:gridCol>
              </a:tblGrid>
              <a:tr h="677647">
                <a:tc>
                  <a:txBody>
                    <a:bodyPr/>
                    <a:lstStyle/>
                    <a:p>
                      <a:pPr algn="ctr" fontAlgn="ctr"/>
                      <a:r>
                        <a:rPr lang="en-US" dirty="0">
                          <a:effectLst/>
                        </a:rPr>
                        <a:t>Group</a:t>
                      </a:r>
                    </a:p>
                  </a:txBody>
                  <a:tcPr marL="76200" marR="76200" marT="38100" marB="38100" anchor="ctr"/>
                </a:tc>
                <a:tc>
                  <a:txBody>
                    <a:bodyPr/>
                    <a:lstStyle/>
                    <a:p>
                      <a:pPr algn="ctr" fontAlgn="ctr"/>
                      <a:r>
                        <a:rPr lang="en-US" dirty="0">
                          <a:effectLst/>
                        </a:rPr>
                        <a:t>Count of Schools</a:t>
                      </a:r>
                    </a:p>
                  </a:txBody>
                  <a:tcPr marL="76200" marR="76200" marT="38100" marB="38100" anchor="ctr"/>
                </a:tc>
                <a:tc>
                  <a:txBody>
                    <a:bodyPr/>
                    <a:lstStyle/>
                    <a:p>
                      <a:pPr algn="ctr" fontAlgn="ctr"/>
                      <a:r>
                        <a:rPr lang="en-US" dirty="0">
                          <a:effectLst/>
                        </a:rPr>
                        <a:t>Mean Price [USD]</a:t>
                      </a:r>
                    </a:p>
                  </a:txBody>
                  <a:tcPr marL="76200" marR="76200" marT="38100" marB="38100" anchor="ctr"/>
                </a:tc>
                <a:tc>
                  <a:txBody>
                    <a:bodyPr/>
                    <a:lstStyle/>
                    <a:p>
                      <a:pPr algn="ctr" fontAlgn="ctr"/>
                      <a:r>
                        <a:rPr lang="en-US">
                          <a:effectLst/>
                        </a:rPr>
                        <a:t>Median Price [USD]</a:t>
                      </a:r>
                    </a:p>
                  </a:txBody>
                  <a:tcPr marL="76200" marR="76200" marT="38100" marB="38100" anchor="ctr"/>
                </a:tc>
                <a:tc>
                  <a:txBody>
                    <a:bodyPr/>
                    <a:lstStyle/>
                    <a:p>
                      <a:pPr algn="ctr" fontAlgn="ctr"/>
                      <a:r>
                        <a:rPr lang="en-US">
                          <a:effectLst/>
                        </a:rPr>
                        <a:t>Price Stdev</a:t>
                      </a:r>
                    </a:p>
                  </a:txBody>
                  <a:tcPr marL="76200" marR="76200" marT="38100" marB="38100" anchor="ctr"/>
                </a:tc>
                <a:extLst>
                  <a:ext uri="{0D108BD9-81ED-4DB2-BD59-A6C34878D82A}">
                    <a16:rowId xmlns:a16="http://schemas.microsoft.com/office/drawing/2014/main" val="2671605844"/>
                  </a:ext>
                </a:extLst>
              </a:tr>
              <a:tr h="402181">
                <a:tc>
                  <a:txBody>
                    <a:bodyPr/>
                    <a:lstStyle/>
                    <a:p>
                      <a:pPr algn="ctr" fontAlgn="ctr"/>
                      <a:r>
                        <a:rPr lang="en-US" b="0">
                          <a:effectLst/>
                        </a:rPr>
                        <a:t>Total</a:t>
                      </a:r>
                    </a:p>
                  </a:txBody>
                  <a:tcPr marL="76200" marR="76200" marT="38100" marB="38100" anchor="ctr"/>
                </a:tc>
                <a:tc>
                  <a:txBody>
                    <a:bodyPr/>
                    <a:lstStyle/>
                    <a:p>
                      <a:pPr algn="ctr"/>
                      <a:r>
                        <a:rPr lang="en-US" dirty="0">
                          <a:effectLst/>
                        </a:rPr>
                        <a:t>1548.0</a:t>
                      </a:r>
                    </a:p>
                  </a:txBody>
                  <a:tcPr marL="76200" marR="76200" marT="38100" marB="38100" anchor="ctr"/>
                </a:tc>
                <a:tc>
                  <a:txBody>
                    <a:bodyPr/>
                    <a:lstStyle/>
                    <a:p>
                      <a:pPr algn="ctr"/>
                      <a:r>
                        <a:rPr lang="en-US" dirty="0">
                          <a:effectLst/>
                        </a:rPr>
                        <a:t>21066.29</a:t>
                      </a:r>
                    </a:p>
                  </a:txBody>
                  <a:tcPr marL="76200" marR="76200" marT="38100" marB="38100" anchor="ctr"/>
                </a:tc>
                <a:tc>
                  <a:txBody>
                    <a:bodyPr/>
                    <a:lstStyle/>
                    <a:p>
                      <a:pPr algn="ctr"/>
                      <a:r>
                        <a:rPr lang="en-US" dirty="0">
                          <a:effectLst/>
                        </a:rPr>
                        <a:t>20315.0</a:t>
                      </a:r>
                    </a:p>
                  </a:txBody>
                  <a:tcPr marL="76200" marR="76200" marT="38100" marB="38100" anchor="ctr"/>
                </a:tc>
                <a:tc>
                  <a:txBody>
                    <a:bodyPr/>
                    <a:lstStyle/>
                    <a:p>
                      <a:pPr algn="ctr"/>
                      <a:r>
                        <a:rPr lang="en-US" dirty="0">
                          <a:effectLst/>
                        </a:rPr>
                        <a:t>8286.56</a:t>
                      </a:r>
                    </a:p>
                  </a:txBody>
                  <a:tcPr marL="76200" marR="76200" marT="38100" marB="38100" anchor="ctr"/>
                </a:tc>
                <a:extLst>
                  <a:ext uri="{0D108BD9-81ED-4DB2-BD59-A6C34878D82A}">
                    <a16:rowId xmlns:a16="http://schemas.microsoft.com/office/drawing/2014/main" val="2026061867"/>
                  </a:ext>
                </a:extLst>
              </a:tr>
              <a:tr h="402181">
                <a:tc>
                  <a:txBody>
                    <a:bodyPr/>
                    <a:lstStyle/>
                    <a:p>
                      <a:pPr algn="ctr" fontAlgn="ctr"/>
                      <a:r>
                        <a:rPr lang="en-US" b="0">
                          <a:effectLst/>
                        </a:rPr>
                        <a:t>Q1</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11458.31</a:t>
                      </a:r>
                    </a:p>
                  </a:txBody>
                  <a:tcPr marL="76200" marR="76200" marT="38100" marB="38100" anchor="ctr"/>
                </a:tc>
                <a:tc>
                  <a:txBody>
                    <a:bodyPr/>
                    <a:lstStyle/>
                    <a:p>
                      <a:pPr algn="ctr"/>
                      <a:r>
                        <a:rPr lang="en-US">
                          <a:effectLst/>
                        </a:rPr>
                        <a:t>12253.0</a:t>
                      </a:r>
                    </a:p>
                  </a:txBody>
                  <a:tcPr marL="76200" marR="76200" marT="38100" marB="38100" anchor="ctr"/>
                </a:tc>
                <a:tc>
                  <a:txBody>
                    <a:bodyPr/>
                    <a:lstStyle/>
                    <a:p>
                      <a:pPr algn="ctr"/>
                      <a:r>
                        <a:rPr lang="en-US" dirty="0">
                          <a:effectLst/>
                        </a:rPr>
                        <a:t>3094.45</a:t>
                      </a:r>
                    </a:p>
                  </a:txBody>
                  <a:tcPr marL="76200" marR="76200" marT="38100" marB="38100" anchor="ctr"/>
                </a:tc>
                <a:extLst>
                  <a:ext uri="{0D108BD9-81ED-4DB2-BD59-A6C34878D82A}">
                    <a16:rowId xmlns:a16="http://schemas.microsoft.com/office/drawing/2014/main" val="1330896242"/>
                  </a:ext>
                </a:extLst>
              </a:tr>
              <a:tr h="402181">
                <a:tc>
                  <a:txBody>
                    <a:bodyPr/>
                    <a:lstStyle/>
                    <a:p>
                      <a:pPr algn="ctr" fontAlgn="ctr"/>
                      <a:r>
                        <a:rPr lang="en-US" b="0">
                          <a:effectLst/>
                        </a:rPr>
                        <a:t>Q2</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17877.88</a:t>
                      </a:r>
                    </a:p>
                  </a:txBody>
                  <a:tcPr marL="76200" marR="76200" marT="38100" marB="38100" anchor="ctr"/>
                </a:tc>
                <a:tc>
                  <a:txBody>
                    <a:bodyPr/>
                    <a:lstStyle/>
                    <a:p>
                      <a:pPr algn="ctr"/>
                      <a:r>
                        <a:rPr lang="en-US">
                          <a:effectLst/>
                        </a:rPr>
                        <a:t>17945.0</a:t>
                      </a:r>
                    </a:p>
                  </a:txBody>
                  <a:tcPr marL="76200" marR="76200" marT="38100" marB="38100" anchor="ctr"/>
                </a:tc>
                <a:tc>
                  <a:txBody>
                    <a:bodyPr/>
                    <a:lstStyle/>
                    <a:p>
                      <a:pPr algn="ctr"/>
                      <a:r>
                        <a:rPr lang="en-US">
                          <a:effectLst/>
                        </a:rPr>
                        <a:t>1461.06</a:t>
                      </a:r>
                    </a:p>
                  </a:txBody>
                  <a:tcPr marL="76200" marR="76200" marT="38100" marB="38100" anchor="ctr"/>
                </a:tc>
                <a:extLst>
                  <a:ext uri="{0D108BD9-81ED-4DB2-BD59-A6C34878D82A}">
                    <a16:rowId xmlns:a16="http://schemas.microsoft.com/office/drawing/2014/main" val="3724125150"/>
                  </a:ext>
                </a:extLst>
              </a:tr>
              <a:tr h="402181">
                <a:tc>
                  <a:txBody>
                    <a:bodyPr/>
                    <a:lstStyle/>
                    <a:p>
                      <a:pPr algn="ctr" fontAlgn="ctr"/>
                      <a:r>
                        <a:rPr lang="en-US" b="0">
                          <a:effectLst/>
                        </a:rPr>
                        <a:t>Q3</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22760.00</a:t>
                      </a:r>
                    </a:p>
                  </a:txBody>
                  <a:tcPr marL="76200" marR="76200" marT="38100" marB="38100" anchor="ctr"/>
                </a:tc>
                <a:tc>
                  <a:txBody>
                    <a:bodyPr/>
                    <a:lstStyle/>
                    <a:p>
                      <a:pPr algn="ctr"/>
                      <a:r>
                        <a:rPr lang="en-US" dirty="0">
                          <a:effectLst/>
                        </a:rPr>
                        <a:t>22672.0</a:t>
                      </a:r>
                    </a:p>
                  </a:txBody>
                  <a:tcPr marL="76200" marR="76200" marT="38100" marB="38100" anchor="ctr"/>
                </a:tc>
                <a:tc>
                  <a:txBody>
                    <a:bodyPr/>
                    <a:lstStyle/>
                    <a:p>
                      <a:pPr algn="ctr"/>
                      <a:r>
                        <a:rPr lang="en-US">
                          <a:effectLst/>
                        </a:rPr>
                        <a:t>1551.42</a:t>
                      </a:r>
                    </a:p>
                  </a:txBody>
                  <a:tcPr marL="76200" marR="76200" marT="38100" marB="38100" anchor="ctr"/>
                </a:tc>
                <a:extLst>
                  <a:ext uri="{0D108BD9-81ED-4DB2-BD59-A6C34878D82A}">
                    <a16:rowId xmlns:a16="http://schemas.microsoft.com/office/drawing/2014/main" val="270162463"/>
                  </a:ext>
                </a:extLst>
              </a:tr>
              <a:tr h="402181">
                <a:tc>
                  <a:txBody>
                    <a:bodyPr/>
                    <a:lstStyle/>
                    <a:p>
                      <a:pPr algn="ctr" fontAlgn="ctr"/>
                      <a:r>
                        <a:rPr lang="en-US" b="0" dirty="0">
                          <a:effectLst/>
                        </a:rPr>
                        <a:t>Q4</a:t>
                      </a:r>
                    </a:p>
                  </a:txBody>
                  <a:tcPr marL="76200" marR="76200" marT="38100" marB="38100" anchor="ctr"/>
                </a:tc>
                <a:tc>
                  <a:txBody>
                    <a:bodyPr/>
                    <a:lstStyle/>
                    <a:p>
                      <a:pPr algn="ctr"/>
                      <a:r>
                        <a:rPr lang="en-US" dirty="0">
                          <a:effectLst/>
                        </a:rPr>
                        <a:t>357.0</a:t>
                      </a:r>
                    </a:p>
                  </a:txBody>
                  <a:tcPr marL="76200" marR="76200" marT="38100" marB="38100" anchor="ctr"/>
                </a:tc>
                <a:tc>
                  <a:txBody>
                    <a:bodyPr/>
                    <a:lstStyle/>
                    <a:p>
                      <a:pPr algn="ctr"/>
                      <a:r>
                        <a:rPr lang="en-US" dirty="0">
                          <a:effectLst/>
                        </a:rPr>
                        <a:t>31036.67</a:t>
                      </a:r>
                    </a:p>
                  </a:txBody>
                  <a:tcPr marL="76200" marR="76200" marT="38100" marB="38100" anchor="ctr"/>
                </a:tc>
                <a:tc>
                  <a:txBody>
                    <a:bodyPr/>
                    <a:lstStyle/>
                    <a:p>
                      <a:pPr algn="ctr"/>
                      <a:r>
                        <a:rPr lang="en-US" dirty="0">
                          <a:effectLst/>
                        </a:rPr>
                        <a:t>29962.0</a:t>
                      </a:r>
                    </a:p>
                  </a:txBody>
                  <a:tcPr marL="76200" marR="76200" marT="38100" marB="38100" anchor="ctr"/>
                </a:tc>
                <a:tc>
                  <a:txBody>
                    <a:bodyPr/>
                    <a:lstStyle/>
                    <a:p>
                      <a:pPr algn="ctr"/>
                      <a:r>
                        <a:rPr lang="en-US" dirty="0">
                          <a:effectLst/>
                        </a:rPr>
                        <a:t>4151.79</a:t>
                      </a:r>
                    </a:p>
                  </a:txBody>
                  <a:tcPr marL="76200" marR="76200" marT="38100" marB="38100" anchor="ctr"/>
                </a:tc>
                <a:extLst>
                  <a:ext uri="{0D108BD9-81ED-4DB2-BD59-A6C34878D82A}">
                    <a16:rowId xmlns:a16="http://schemas.microsoft.com/office/drawing/2014/main" val="971900245"/>
                  </a:ext>
                </a:extLst>
              </a:tr>
            </a:tbl>
          </a:graphicData>
        </a:graphic>
      </p:graphicFrame>
    </p:spTree>
    <p:extLst>
      <p:ext uri="{BB962C8B-B14F-4D97-AF65-F5344CB8AC3E}">
        <p14:creationId xmlns:p14="http://schemas.microsoft.com/office/powerpoint/2010/main" val="365898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31D-A635-4A5E-BEE6-0BD743E41E61}"/>
              </a:ext>
            </a:extLst>
          </p:cNvPr>
          <p:cNvSpPr>
            <a:spLocks noGrp="1"/>
          </p:cNvSpPr>
          <p:nvPr>
            <p:ph type="title"/>
          </p:nvPr>
        </p:nvSpPr>
        <p:spPr/>
        <p:txBody>
          <a:bodyPr/>
          <a:lstStyle/>
          <a:p>
            <a:r>
              <a:rPr lang="en-US" dirty="0"/>
              <a:t>Student Population</a:t>
            </a:r>
          </a:p>
        </p:txBody>
      </p:sp>
      <p:pic>
        <p:nvPicPr>
          <p:cNvPr id="7" name="Picture 6" descr="Chart, box and whisker chart&#10;&#10;Description automatically generated">
            <a:extLst>
              <a:ext uri="{FF2B5EF4-FFF2-40B4-BE49-F238E27FC236}">
                <a16:creationId xmlns:a16="http://schemas.microsoft.com/office/drawing/2014/main" id="{BF664009-BA11-471C-BE5A-08F3A69C6575}"/>
              </a:ext>
            </a:extLst>
          </p:cNvPr>
          <p:cNvPicPr>
            <a:picLocks noChangeAspect="1"/>
          </p:cNvPicPr>
          <p:nvPr/>
        </p:nvPicPr>
        <p:blipFill>
          <a:blip r:embed="rId2"/>
          <a:stretch>
            <a:fillRect/>
          </a:stretch>
        </p:blipFill>
        <p:spPr>
          <a:xfrm>
            <a:off x="872835" y="1265526"/>
            <a:ext cx="3345873" cy="416297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731FE12-DB45-4E56-90FC-A435A1268ADF}"/>
              </a:ext>
            </a:extLst>
          </p:cNvPr>
          <p:cNvPicPr>
            <a:picLocks noChangeAspect="1"/>
          </p:cNvPicPr>
          <p:nvPr/>
        </p:nvPicPr>
        <p:blipFill>
          <a:blip r:embed="rId3"/>
          <a:stretch>
            <a:fillRect/>
          </a:stretch>
        </p:blipFill>
        <p:spPr>
          <a:xfrm>
            <a:off x="4687452" y="1265526"/>
            <a:ext cx="6795151" cy="4436918"/>
          </a:xfrm>
          <a:prstGeom prst="rect">
            <a:avLst/>
          </a:prstGeom>
        </p:spPr>
      </p:pic>
    </p:spTree>
    <p:extLst>
      <p:ext uri="{BB962C8B-B14F-4D97-AF65-F5344CB8AC3E}">
        <p14:creationId xmlns:p14="http://schemas.microsoft.com/office/powerpoint/2010/main" val="2465114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1D972-DB83-4F41-80BC-BAABA76283F7}"/>
              </a:ext>
            </a:extLst>
          </p:cNvPr>
          <p:cNvPicPr>
            <a:picLocks noChangeAspect="1"/>
          </p:cNvPicPr>
          <p:nvPr/>
        </p:nvPicPr>
        <p:blipFill>
          <a:blip r:embed="rId2"/>
          <a:stretch>
            <a:fillRect/>
          </a:stretch>
        </p:blipFill>
        <p:spPr>
          <a:xfrm>
            <a:off x="405228" y="0"/>
            <a:ext cx="11381544" cy="6858000"/>
          </a:xfrm>
          <a:prstGeom prst="rect">
            <a:avLst/>
          </a:prstGeom>
        </p:spPr>
      </p:pic>
      <p:sp>
        <p:nvSpPr>
          <p:cNvPr id="5" name="TextBox 4">
            <a:extLst>
              <a:ext uri="{FF2B5EF4-FFF2-40B4-BE49-F238E27FC236}">
                <a16:creationId xmlns:a16="http://schemas.microsoft.com/office/drawing/2014/main" id="{7DC9F103-DE6C-4B25-8324-506DEF5EF46B}"/>
              </a:ext>
            </a:extLst>
          </p:cNvPr>
          <p:cNvSpPr txBox="1"/>
          <p:nvPr/>
        </p:nvSpPr>
        <p:spPr>
          <a:xfrm>
            <a:off x="1686724" y="3904673"/>
            <a:ext cx="2132512" cy="1477328"/>
          </a:xfrm>
          <a:prstGeom prst="rect">
            <a:avLst/>
          </a:prstGeom>
          <a:solidFill>
            <a:schemeClr val="bg2"/>
          </a:solidFill>
        </p:spPr>
        <p:txBody>
          <a:bodyPr wrap="square" rtlCol="0">
            <a:spAutoFit/>
          </a:bodyPr>
          <a:lstStyle/>
          <a:p>
            <a:r>
              <a:rPr lang="en-US" b="0" i="0" dirty="0">
                <a:solidFill>
                  <a:srgbClr val="786E6E"/>
                </a:solidFill>
                <a:effectLst/>
                <a:latin typeface="Open Sans" panose="020B0606030504020204" pitchFamily="34" charset="0"/>
              </a:rPr>
              <a:t>Schools from all quartiles are distributed thought out the USA.  </a:t>
            </a:r>
            <a:endParaRPr lang="en-US" dirty="0">
              <a:solidFill>
                <a:srgbClr val="786E6E"/>
              </a:solidFill>
            </a:endParaRPr>
          </a:p>
        </p:txBody>
      </p:sp>
    </p:spTree>
    <p:extLst>
      <p:ext uri="{BB962C8B-B14F-4D97-AF65-F5344CB8AC3E}">
        <p14:creationId xmlns:p14="http://schemas.microsoft.com/office/powerpoint/2010/main" val="11838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line chart&#10;&#10;Description automatically generated">
            <a:extLst>
              <a:ext uri="{FF2B5EF4-FFF2-40B4-BE49-F238E27FC236}">
                <a16:creationId xmlns:a16="http://schemas.microsoft.com/office/drawing/2014/main" id="{31C399D9-70E8-4173-992E-E74F4840A3A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050" y="1008631"/>
            <a:ext cx="8683893" cy="5277869"/>
          </a:xfrm>
          <a:prstGeom prst="rect">
            <a:avLst/>
          </a:prstGeom>
        </p:spPr>
      </p:pic>
      <p:sp>
        <p:nvSpPr>
          <p:cNvPr id="2" name="Title 1">
            <a:extLst>
              <a:ext uri="{FF2B5EF4-FFF2-40B4-BE49-F238E27FC236}">
                <a16:creationId xmlns:a16="http://schemas.microsoft.com/office/drawing/2014/main" id="{FD80DD3F-374B-4647-A62E-5D1143F1FC8D}"/>
              </a:ext>
            </a:extLst>
          </p:cNvPr>
          <p:cNvSpPr>
            <a:spLocks noGrp="1"/>
          </p:cNvSpPr>
          <p:nvPr>
            <p:ph type="title"/>
          </p:nvPr>
        </p:nvSpPr>
        <p:spPr/>
        <p:txBody>
          <a:bodyPr/>
          <a:lstStyle/>
          <a:p>
            <a:r>
              <a:rPr lang="en-US" dirty="0"/>
              <a:t>School Setting – Community Type</a:t>
            </a:r>
          </a:p>
        </p:txBody>
      </p:sp>
      <p:pic>
        <p:nvPicPr>
          <p:cNvPr id="14" name="Picture 13">
            <a:extLst>
              <a:ext uri="{FF2B5EF4-FFF2-40B4-BE49-F238E27FC236}">
                <a16:creationId xmlns:a16="http://schemas.microsoft.com/office/drawing/2014/main" id="{128DC19F-B3F3-45F6-AC49-5AC2FC2BA9D4}"/>
              </a:ext>
            </a:extLst>
          </p:cNvPr>
          <p:cNvPicPr>
            <a:picLocks noChangeAspect="1"/>
          </p:cNvPicPr>
          <p:nvPr/>
        </p:nvPicPr>
        <p:blipFill>
          <a:blip r:embed="rId3"/>
          <a:stretch>
            <a:fillRect/>
          </a:stretch>
        </p:blipFill>
        <p:spPr>
          <a:xfrm>
            <a:off x="8273886" y="1277731"/>
            <a:ext cx="847532" cy="1008270"/>
          </a:xfrm>
          <a:prstGeom prst="rect">
            <a:avLst/>
          </a:prstGeom>
          <a:solidFill>
            <a:schemeClr val="bg1"/>
          </a:solidFill>
        </p:spPr>
      </p:pic>
      <p:sp>
        <p:nvSpPr>
          <p:cNvPr id="17" name="TextBox 16">
            <a:extLst>
              <a:ext uri="{FF2B5EF4-FFF2-40B4-BE49-F238E27FC236}">
                <a16:creationId xmlns:a16="http://schemas.microsoft.com/office/drawing/2014/main" id="{3752429E-04CB-463C-BCAA-5E821B3FEE8A}"/>
              </a:ext>
            </a:extLst>
          </p:cNvPr>
          <p:cNvSpPr txBox="1"/>
          <p:nvPr/>
        </p:nvSpPr>
        <p:spPr>
          <a:xfrm>
            <a:off x="9611589" y="1236167"/>
            <a:ext cx="2130138" cy="317009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 profile of school settings follows the same </a:t>
            </a:r>
            <a:r>
              <a:rPr lang="en-US" sz="2000" dirty="0">
                <a:solidFill>
                  <a:srgbClr val="786E6E"/>
                </a:solidFill>
                <a:latin typeface="Open Sans" panose="020B0606030504020204" pitchFamily="34" charset="0"/>
              </a:rPr>
              <a:t>general </a:t>
            </a:r>
            <a:r>
              <a:rPr lang="en-US" sz="2000" b="0" i="0" dirty="0">
                <a:solidFill>
                  <a:srgbClr val="786E6E"/>
                </a:solidFill>
                <a:effectLst/>
                <a:latin typeface="Open Sans" panose="020B0606030504020204" pitchFamily="34" charset="0"/>
              </a:rPr>
              <a:t>pattern, with large cities and large suburbs the most popular location for schools</a:t>
            </a:r>
            <a:endParaRPr lang="en-US" sz="2000" dirty="0">
              <a:solidFill>
                <a:srgbClr val="786E6E"/>
              </a:solidFill>
            </a:endParaRPr>
          </a:p>
        </p:txBody>
      </p:sp>
    </p:spTree>
    <p:extLst>
      <p:ext uri="{BB962C8B-B14F-4D97-AF65-F5344CB8AC3E}">
        <p14:creationId xmlns:p14="http://schemas.microsoft.com/office/powerpoint/2010/main" val="65924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1546513" y="1722943"/>
            <a:ext cx="5289550" cy="3211007"/>
          </a:xfrm>
          <a:prstGeom prst="rect">
            <a:avLst/>
          </a:prstGeom>
          <a:noFill/>
        </p:spPr>
        <p:txBody>
          <a:bodyPr wrap="square" rtlCol="0">
            <a:spAutoFit/>
          </a:bodyPr>
          <a:lstStyle/>
          <a:p>
            <a:pPr algn="ctr">
              <a:lnSpc>
                <a:spcPct val="150000"/>
              </a:lnSpc>
            </a:pPr>
            <a:r>
              <a:rPr lang="en-US" sz="7200" b="1" dirty="0">
                <a:solidFill>
                  <a:schemeClr val="accent6"/>
                </a:solidFill>
              </a:rPr>
              <a:t>Can I get in?</a:t>
            </a:r>
          </a:p>
        </p:txBody>
      </p:sp>
      <p:pic>
        <p:nvPicPr>
          <p:cNvPr id="3" name="Picture 2">
            <a:extLst>
              <a:ext uri="{FF2B5EF4-FFF2-40B4-BE49-F238E27FC236}">
                <a16:creationId xmlns:a16="http://schemas.microsoft.com/office/drawing/2014/main" id="{CF7B6682-9F3E-46BA-B61F-4A3B9F176540}"/>
              </a:ext>
            </a:extLst>
          </p:cNvPr>
          <p:cNvPicPr>
            <a:picLocks noChangeAspect="1"/>
          </p:cNvPicPr>
          <p:nvPr/>
        </p:nvPicPr>
        <p:blipFill>
          <a:blip r:embed="rId2">
            <a:duotone>
              <a:schemeClr val="accent6">
                <a:shade val="45000"/>
                <a:satMod val="135000"/>
              </a:schemeClr>
              <a:prstClr val="white"/>
            </a:duotone>
          </a:blip>
          <a:stretch>
            <a:fillRect/>
          </a:stretch>
        </p:blipFill>
        <p:spPr>
          <a:xfrm>
            <a:off x="8286750" y="1823496"/>
            <a:ext cx="3009900" cy="3009900"/>
          </a:xfrm>
          <a:prstGeom prst="rect">
            <a:avLst/>
          </a:prstGeom>
        </p:spPr>
      </p:pic>
      <p:sp>
        <p:nvSpPr>
          <p:cNvPr id="5" name="TextBox 4">
            <a:extLst>
              <a:ext uri="{FF2B5EF4-FFF2-40B4-BE49-F238E27FC236}">
                <a16:creationId xmlns:a16="http://schemas.microsoft.com/office/drawing/2014/main" id="{DEE3841A-23A0-497E-8EC5-B7AA85B6C26B}"/>
              </a:ext>
            </a:extLst>
          </p:cNvPr>
          <p:cNvSpPr txBox="1"/>
          <p:nvPr/>
        </p:nvSpPr>
        <p:spPr>
          <a:xfrm>
            <a:off x="152400" y="6172200"/>
            <a:ext cx="2605200"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233759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30275" y="2540193"/>
            <a:ext cx="6521450" cy="1549014"/>
          </a:xfrm>
          <a:prstGeom prst="rect">
            <a:avLst/>
          </a:prstGeom>
          <a:noFill/>
        </p:spPr>
        <p:txBody>
          <a:bodyPr wrap="square" rtlCol="0">
            <a:spAutoFit/>
          </a:bodyPr>
          <a:lstStyle/>
          <a:p>
            <a:pPr algn="ctr">
              <a:lnSpc>
                <a:spcPct val="150000"/>
              </a:lnSpc>
            </a:pPr>
            <a:r>
              <a:rPr lang="en-US" sz="7200" b="1" dirty="0">
                <a:solidFill>
                  <a:schemeClr val="accent6"/>
                </a:solidFill>
              </a:rPr>
              <a:t>Can I get out?</a:t>
            </a:r>
          </a:p>
        </p:txBody>
      </p:sp>
      <p:pic>
        <p:nvPicPr>
          <p:cNvPr id="8" name="Picture 7">
            <a:extLst>
              <a:ext uri="{FF2B5EF4-FFF2-40B4-BE49-F238E27FC236}">
                <a16:creationId xmlns:a16="http://schemas.microsoft.com/office/drawing/2014/main" id="{568890B8-5F2E-4888-A448-992028272183}"/>
              </a:ext>
            </a:extLst>
          </p:cNvPr>
          <p:cNvPicPr>
            <a:picLocks noChangeAspect="1"/>
          </p:cNvPicPr>
          <p:nvPr/>
        </p:nvPicPr>
        <p:blipFill>
          <a:blip r:embed="rId2">
            <a:duotone>
              <a:schemeClr val="accent6">
                <a:shade val="45000"/>
                <a:satMod val="135000"/>
              </a:schemeClr>
              <a:prstClr val="white"/>
            </a:duotone>
          </a:blip>
          <a:stretch>
            <a:fillRect/>
          </a:stretch>
        </p:blipFill>
        <p:spPr>
          <a:xfrm>
            <a:off x="8190345" y="1715268"/>
            <a:ext cx="3200400" cy="3200400"/>
          </a:xfrm>
          <a:prstGeom prst="rect">
            <a:avLst/>
          </a:prstGeom>
        </p:spPr>
      </p:pic>
      <p:sp>
        <p:nvSpPr>
          <p:cNvPr id="5" name="TextBox 4">
            <a:extLst>
              <a:ext uri="{FF2B5EF4-FFF2-40B4-BE49-F238E27FC236}">
                <a16:creationId xmlns:a16="http://schemas.microsoft.com/office/drawing/2014/main" id="{48E2C2DC-09B4-4330-89BB-4AC13D379EA5}"/>
              </a:ext>
            </a:extLst>
          </p:cNvPr>
          <p:cNvSpPr txBox="1"/>
          <p:nvPr/>
        </p:nvSpPr>
        <p:spPr>
          <a:xfrm>
            <a:off x="152400" y="6172200"/>
            <a:ext cx="2520242"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214266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Graduation Rate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2000" dirty="0">
              <a:solidFill>
                <a:srgbClr val="786E6E"/>
              </a:solidFill>
            </a:endParaRPr>
          </a:p>
        </p:txBody>
      </p:sp>
      <p:pic>
        <p:nvPicPr>
          <p:cNvPr id="4" name="Picture 3" descr="Chart, box and whisker chart&#10;&#10;Description automatically generated">
            <a:extLst>
              <a:ext uri="{FF2B5EF4-FFF2-40B4-BE49-F238E27FC236}">
                <a16:creationId xmlns:a16="http://schemas.microsoft.com/office/drawing/2014/main" id="{C91B47A0-C6A2-4978-BC4B-650EF47D5E53}"/>
              </a:ext>
            </a:extLst>
          </p:cNvPr>
          <p:cNvPicPr>
            <a:picLocks noChangeAspect="1"/>
          </p:cNvPicPr>
          <p:nvPr/>
        </p:nvPicPr>
        <p:blipFill>
          <a:blip r:embed="rId2"/>
          <a:stretch>
            <a:fillRect/>
          </a:stretch>
        </p:blipFill>
        <p:spPr>
          <a:xfrm>
            <a:off x="527049" y="1018309"/>
            <a:ext cx="7411605" cy="5137496"/>
          </a:xfrm>
          <a:prstGeom prst="rect">
            <a:avLst/>
          </a:prstGeom>
        </p:spPr>
      </p:pic>
    </p:spTree>
    <p:extLst>
      <p:ext uri="{BB962C8B-B14F-4D97-AF65-F5344CB8AC3E}">
        <p14:creationId xmlns:p14="http://schemas.microsoft.com/office/powerpoint/2010/main" val="304046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76200" y="1709196"/>
            <a:ext cx="8229600" cy="3211007"/>
          </a:xfrm>
          <a:prstGeom prst="rect">
            <a:avLst/>
          </a:prstGeom>
          <a:noFill/>
        </p:spPr>
        <p:txBody>
          <a:bodyPr wrap="square" rtlCol="0">
            <a:spAutoFit/>
          </a:bodyPr>
          <a:lstStyle/>
          <a:p>
            <a:pPr algn="ctr">
              <a:lnSpc>
                <a:spcPct val="150000"/>
              </a:lnSpc>
            </a:pPr>
            <a:r>
              <a:rPr lang="en-US" sz="7200" b="1" dirty="0">
                <a:solidFill>
                  <a:schemeClr val="accent6"/>
                </a:solidFill>
              </a:rPr>
              <a:t>… and my </a:t>
            </a:r>
            <a:br>
              <a:rPr lang="en-US" sz="7200" b="1" dirty="0">
                <a:solidFill>
                  <a:schemeClr val="accent6"/>
                </a:solidFill>
              </a:rPr>
            </a:br>
            <a:r>
              <a:rPr lang="en-US" sz="7200" b="1" dirty="0">
                <a:solidFill>
                  <a:schemeClr val="accent6"/>
                </a:solidFill>
              </a:rPr>
              <a:t>future?</a:t>
            </a:r>
          </a:p>
        </p:txBody>
      </p:sp>
      <p:pic>
        <p:nvPicPr>
          <p:cNvPr id="4" name="Picture 3">
            <a:extLst>
              <a:ext uri="{FF2B5EF4-FFF2-40B4-BE49-F238E27FC236}">
                <a16:creationId xmlns:a16="http://schemas.microsoft.com/office/drawing/2014/main" id="{F87565B4-F909-47D0-805B-FB2FA6764199}"/>
              </a:ext>
            </a:extLst>
          </p:cNvPr>
          <p:cNvPicPr>
            <a:picLocks noChangeAspect="1"/>
          </p:cNvPicPr>
          <p:nvPr/>
        </p:nvPicPr>
        <p:blipFill>
          <a:blip r:embed="rId2">
            <a:duotone>
              <a:schemeClr val="accent6">
                <a:shade val="45000"/>
                <a:satMod val="135000"/>
              </a:schemeClr>
              <a:prstClr val="white"/>
            </a:duotone>
          </a:blip>
          <a:stretch>
            <a:fillRect/>
          </a:stretch>
        </p:blipFill>
        <p:spPr>
          <a:xfrm>
            <a:off x="8250959" y="1773959"/>
            <a:ext cx="3081482" cy="3081482"/>
          </a:xfrm>
          <a:prstGeom prst="rect">
            <a:avLst/>
          </a:prstGeom>
        </p:spPr>
      </p:pic>
      <p:sp>
        <p:nvSpPr>
          <p:cNvPr id="7" name="TextBox 6">
            <a:extLst>
              <a:ext uri="{FF2B5EF4-FFF2-40B4-BE49-F238E27FC236}">
                <a16:creationId xmlns:a16="http://schemas.microsoft.com/office/drawing/2014/main" id="{83DDDBED-3CA1-47E1-AD23-E4E8F1C088A8}"/>
              </a:ext>
            </a:extLst>
          </p:cNvPr>
          <p:cNvSpPr txBox="1"/>
          <p:nvPr/>
        </p:nvSpPr>
        <p:spPr>
          <a:xfrm>
            <a:off x="152400" y="6172200"/>
            <a:ext cx="2520242"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128682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E6ABC-64F6-41BD-8F43-BD908D52D1E8}"/>
              </a:ext>
            </a:extLst>
          </p:cNvPr>
          <p:cNvSpPr>
            <a:spLocks noGrp="1"/>
          </p:cNvSpPr>
          <p:nvPr>
            <p:ph type="body" sz="quarter" idx="11"/>
          </p:nvPr>
        </p:nvSpPr>
        <p:spPr>
          <a:xfrm>
            <a:off x="-18756" y="4734117"/>
            <a:ext cx="4032739" cy="495108"/>
          </a:xfrm>
        </p:spPr>
        <p:txBody>
          <a:bodyPr/>
          <a:lstStyle/>
          <a:p>
            <a:r>
              <a:rPr lang="en-US" sz="1800" b="0" dirty="0">
                <a:solidFill>
                  <a:schemeClr val="bg1"/>
                </a:solidFill>
              </a:rPr>
              <a:t>Project 1: Undergrad Tuition</a:t>
            </a:r>
            <a:endParaRPr lang="de-DE" noProof="0" dirty="0"/>
          </a:p>
        </p:txBody>
      </p:sp>
      <p:pic>
        <p:nvPicPr>
          <p:cNvPr id="4" name="Picture Placeholder 3">
            <a:extLst>
              <a:ext uri="{FF2B5EF4-FFF2-40B4-BE49-F238E27FC236}">
                <a16:creationId xmlns:a16="http://schemas.microsoft.com/office/drawing/2014/main" id="{44F8D7A7-2563-44A7-AA56-D06E8C6DE972}"/>
              </a:ext>
            </a:extLst>
          </p:cNvPr>
          <p:cNvPicPr>
            <a:picLocks noGrp="1" noChangeAspect="1"/>
          </p:cNvPicPr>
          <p:nvPr>
            <p:ph type="pic" sz="quarter" idx="12"/>
          </p:nvPr>
        </p:nvPicPr>
        <p:blipFill rotWithShape="1">
          <a:blip r:embed="rId2"/>
          <a:srcRect l="10740" r="10740"/>
          <a:stretch/>
        </p:blipFill>
        <p:spPr>
          <a:xfrm>
            <a:off x="5219701" y="721596"/>
            <a:ext cx="6486524" cy="5507390"/>
          </a:xfrm>
          <a:prstGeom prst="rect">
            <a:avLst/>
          </a:prstGeom>
          <a:effectLst>
            <a:softEdge rad="469900"/>
          </a:effectLst>
        </p:spPr>
      </p:pic>
      <p:sp>
        <p:nvSpPr>
          <p:cNvPr id="5" name="TextBox 4">
            <a:extLst>
              <a:ext uri="{FF2B5EF4-FFF2-40B4-BE49-F238E27FC236}">
                <a16:creationId xmlns:a16="http://schemas.microsoft.com/office/drawing/2014/main" id="{B87581BE-8396-414F-9881-ABD2E818ADE8}"/>
              </a:ext>
            </a:extLst>
          </p:cNvPr>
          <p:cNvSpPr txBox="1"/>
          <p:nvPr/>
        </p:nvSpPr>
        <p:spPr>
          <a:xfrm>
            <a:off x="695325" y="721596"/>
            <a:ext cx="3829050" cy="3279424"/>
          </a:xfrm>
          <a:prstGeom prst="rect">
            <a:avLst/>
          </a:prstGeom>
          <a:noFill/>
        </p:spPr>
        <p:txBody>
          <a:bodyPr wrap="square" rtlCol="0">
            <a:spAutoFit/>
          </a:bodyPr>
          <a:lstStyle/>
          <a:p>
            <a:pPr>
              <a:lnSpc>
                <a:spcPct val="150000"/>
              </a:lnSpc>
            </a:pPr>
            <a:r>
              <a:rPr lang="en-US" sz="4800" b="1" dirty="0">
                <a:solidFill>
                  <a:schemeClr val="accent6"/>
                </a:solidFill>
              </a:rPr>
              <a:t>We have all seen the headlines …</a:t>
            </a:r>
          </a:p>
        </p:txBody>
      </p:sp>
    </p:spTree>
    <p:extLst>
      <p:ext uri="{BB962C8B-B14F-4D97-AF65-F5344CB8AC3E}">
        <p14:creationId xmlns:p14="http://schemas.microsoft.com/office/powerpoint/2010/main" val="307857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79C55-382B-4FE0-8A66-7CB5CD9348CF}"/>
              </a:ext>
            </a:extLst>
          </p:cNvPr>
          <p:cNvSpPr>
            <a:spLocks noGrp="1"/>
          </p:cNvSpPr>
          <p:nvPr>
            <p:ph idx="1"/>
          </p:nvPr>
        </p:nvSpPr>
        <p:spPr/>
        <p:txBody>
          <a:bodyPr/>
          <a:lstStyle/>
          <a:p>
            <a:r>
              <a:rPr lang="en-US" dirty="0"/>
              <a:t>Are there options that won’t leave me in debt for the rest of my life?</a:t>
            </a:r>
          </a:p>
          <a:p>
            <a:pPr lvl="1"/>
            <a:r>
              <a:rPr lang="en-US" dirty="0"/>
              <a:t>Yes. Q1 schools are available in equal numbers and geographic distribution </a:t>
            </a:r>
          </a:p>
          <a:p>
            <a:r>
              <a:rPr lang="en-US" dirty="0"/>
              <a:t>Will in need to make compromises to stay out of debt?</a:t>
            </a:r>
          </a:p>
          <a:p>
            <a:pPr lvl="1"/>
            <a:r>
              <a:rPr lang="en-US" dirty="0"/>
              <a:t>Q1 schools tend to have larger student populations</a:t>
            </a:r>
          </a:p>
          <a:p>
            <a:pPr lvl="1"/>
            <a:r>
              <a:rPr lang="en-US" dirty="0"/>
              <a:t>Q1 schools </a:t>
            </a:r>
            <a:r>
              <a:rPr lang="en-US" dirty="0">
                <a:highlight>
                  <a:srgbClr val="FFFF00"/>
                </a:highlight>
              </a:rPr>
              <a:t>[something about race] </a:t>
            </a:r>
          </a:p>
          <a:p>
            <a:r>
              <a:rPr lang="en-US" dirty="0"/>
              <a:t>Can I get into a more affordable school?</a:t>
            </a:r>
          </a:p>
          <a:p>
            <a:pPr lvl="1"/>
            <a:r>
              <a:rPr lang="en-US" dirty="0"/>
              <a:t>? Q1 schools </a:t>
            </a:r>
            <a:r>
              <a:rPr lang="en-US" dirty="0">
                <a:highlight>
                  <a:srgbClr val="FFFF00"/>
                </a:highlight>
              </a:rPr>
              <a:t>[something about admissions] </a:t>
            </a:r>
            <a:endParaRPr lang="en-US" dirty="0"/>
          </a:p>
          <a:p>
            <a:r>
              <a:rPr lang="en-US" dirty="0"/>
              <a:t>Will I be able to graduate?</a:t>
            </a:r>
          </a:p>
          <a:p>
            <a:pPr lvl="1"/>
            <a:r>
              <a:rPr lang="en-US" dirty="0"/>
              <a:t>Yes. Graduation rates are higher at more expensive schools,  but the rates are acceptable at Q1 schools,  More research is needed to determine the root cause of the differences.</a:t>
            </a:r>
          </a:p>
          <a:p>
            <a:r>
              <a:rPr lang="en-US" dirty="0"/>
              <a:t>Will it impact my earnings?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2E072EB-EC40-486B-833C-2503D1547BE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432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A6E3E-4E1D-4355-B281-06B30C083271}"/>
              </a:ext>
            </a:extLst>
          </p:cNvPr>
          <p:cNvPicPr>
            <a:picLocks noChangeAspect="1"/>
          </p:cNvPicPr>
          <p:nvPr/>
        </p:nvPicPr>
        <p:blipFill>
          <a:blip r:embed="rId2"/>
          <a:stretch>
            <a:fillRect/>
          </a:stretch>
        </p:blipFill>
        <p:spPr>
          <a:xfrm>
            <a:off x="0" y="933994"/>
            <a:ext cx="12192000" cy="4990011"/>
          </a:xfrm>
          <a:prstGeom prst="rect">
            <a:avLst/>
          </a:prstGeom>
        </p:spPr>
      </p:pic>
    </p:spTree>
    <p:extLst>
      <p:ext uri="{BB962C8B-B14F-4D97-AF65-F5344CB8AC3E}">
        <p14:creationId xmlns:p14="http://schemas.microsoft.com/office/powerpoint/2010/main" val="3839672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69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C3BD-3A62-4DFC-8200-441CFFF0D04C}"/>
              </a:ext>
            </a:extLst>
          </p:cNvPr>
          <p:cNvPicPr>
            <a:picLocks noChangeAspect="1"/>
          </p:cNvPicPr>
          <p:nvPr/>
        </p:nvPicPr>
        <p:blipFill>
          <a:blip r:embed="rId2"/>
          <a:stretch>
            <a:fillRect/>
          </a:stretch>
        </p:blipFill>
        <p:spPr>
          <a:xfrm>
            <a:off x="829333" y="1362333"/>
            <a:ext cx="10533333" cy="4133333"/>
          </a:xfrm>
          <a:prstGeom prst="rect">
            <a:avLst/>
          </a:prstGeom>
        </p:spPr>
      </p:pic>
      <p:sp>
        <p:nvSpPr>
          <p:cNvPr id="6" name="Rectangle 5">
            <a:extLst>
              <a:ext uri="{FF2B5EF4-FFF2-40B4-BE49-F238E27FC236}">
                <a16:creationId xmlns:a16="http://schemas.microsoft.com/office/drawing/2014/main" id="{5E414CA3-EFA0-433B-A527-02A1779B61AB}"/>
              </a:ext>
            </a:extLst>
          </p:cNvPr>
          <p:cNvSpPr/>
          <p:nvPr/>
        </p:nvSpPr>
        <p:spPr>
          <a:xfrm>
            <a:off x="6858000" y="4667250"/>
            <a:ext cx="1943100" cy="323850"/>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212404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76F85-2BB7-4C0D-9819-344E941CD0D7}"/>
              </a:ext>
            </a:extLst>
          </p:cNvPr>
          <p:cNvPicPr>
            <a:picLocks noChangeAspect="1"/>
          </p:cNvPicPr>
          <p:nvPr/>
        </p:nvPicPr>
        <p:blipFill>
          <a:blip r:embed="rId2"/>
          <a:stretch>
            <a:fillRect/>
          </a:stretch>
        </p:blipFill>
        <p:spPr>
          <a:xfrm>
            <a:off x="1362666" y="1019476"/>
            <a:ext cx="9466667" cy="4819048"/>
          </a:xfrm>
          <a:prstGeom prst="rect">
            <a:avLst/>
          </a:prstGeom>
        </p:spPr>
      </p:pic>
    </p:spTree>
    <p:extLst>
      <p:ext uri="{BB962C8B-B14F-4D97-AF65-F5344CB8AC3E}">
        <p14:creationId xmlns:p14="http://schemas.microsoft.com/office/powerpoint/2010/main" val="97304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0E1E0-0EE9-46D3-8943-18405E79CC5D}"/>
              </a:ext>
            </a:extLst>
          </p:cNvPr>
          <p:cNvPicPr>
            <a:picLocks noChangeAspect="1"/>
          </p:cNvPicPr>
          <p:nvPr/>
        </p:nvPicPr>
        <p:blipFill>
          <a:blip r:embed="rId2"/>
          <a:stretch>
            <a:fillRect/>
          </a:stretch>
        </p:blipFill>
        <p:spPr>
          <a:xfrm>
            <a:off x="335461" y="0"/>
            <a:ext cx="11521077" cy="6858000"/>
          </a:xfrm>
          <a:prstGeom prst="rect">
            <a:avLst/>
          </a:prstGeom>
        </p:spPr>
      </p:pic>
      <p:sp>
        <p:nvSpPr>
          <p:cNvPr id="5" name="TextBox 4">
            <a:extLst>
              <a:ext uri="{FF2B5EF4-FFF2-40B4-BE49-F238E27FC236}">
                <a16:creationId xmlns:a16="http://schemas.microsoft.com/office/drawing/2014/main" id="{4B812974-6929-4234-97CA-F66EB18D1462}"/>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363684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BC6A8-167E-4963-880A-FF0CD9F07589}"/>
              </a:ext>
            </a:extLst>
          </p:cNvPr>
          <p:cNvPicPr>
            <a:picLocks noChangeAspect="1"/>
          </p:cNvPicPr>
          <p:nvPr/>
        </p:nvPicPr>
        <p:blipFill>
          <a:blip r:embed="rId2"/>
          <a:stretch>
            <a:fillRect/>
          </a:stretch>
        </p:blipFill>
        <p:spPr>
          <a:xfrm>
            <a:off x="512771" y="0"/>
            <a:ext cx="11166458" cy="6858000"/>
          </a:xfrm>
          <a:prstGeom prst="rect">
            <a:avLst/>
          </a:prstGeom>
        </p:spPr>
      </p:pic>
      <p:sp>
        <p:nvSpPr>
          <p:cNvPr id="5" name="TextBox 4">
            <a:extLst>
              <a:ext uri="{FF2B5EF4-FFF2-40B4-BE49-F238E27FC236}">
                <a16:creationId xmlns:a16="http://schemas.microsoft.com/office/drawing/2014/main" id="{9E39C366-A849-4C70-8D9C-E2E30842862C}"/>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2963159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AF39D-5F98-4E1B-9ABF-8AA7152B85E4}"/>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ABA857AD-AE79-4871-A159-61A8AD407E99}"/>
              </a:ext>
            </a:extLst>
          </p:cNvPr>
          <p:cNvSpPr>
            <a:spLocks noGrp="1"/>
          </p:cNvSpPr>
          <p:nvPr>
            <p:ph type="title"/>
          </p:nvPr>
        </p:nvSpPr>
        <p:spPr/>
        <p:txBody>
          <a:bodyPr/>
          <a:lstStyle/>
          <a:p>
            <a:r>
              <a:rPr lang="en-US" dirty="0"/>
              <a:t>Potential Statistics</a:t>
            </a:r>
          </a:p>
        </p:txBody>
      </p:sp>
    </p:spTree>
    <p:extLst>
      <p:ext uri="{BB962C8B-B14F-4D97-AF65-F5344CB8AC3E}">
        <p14:creationId xmlns:p14="http://schemas.microsoft.com/office/powerpoint/2010/main" val="360381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2440" name="Rectangle 8"/>
          <p:cNvSpPr>
            <a:spLocks noGrp="1" noChangeArrowheads="1"/>
          </p:cNvSpPr>
          <p:nvPr>
            <p:ph type="title"/>
          </p:nvPr>
        </p:nvSpPr>
        <p:spPr/>
        <p:txBody>
          <a:bodyPr/>
          <a:lstStyle/>
          <a:p>
            <a:r>
              <a:rPr lang="en-US" dirty="0"/>
              <a:t>“… when an online service is free, you’re not the customer. You’re the product.”</a:t>
            </a:r>
          </a:p>
        </p:txBody>
      </p:sp>
      <p:sp>
        <p:nvSpPr>
          <p:cNvPr id="3" name="Rectangle 9"/>
          <p:cNvSpPr>
            <a:spLocks noGrp="1" noChangeArrowheads="1"/>
          </p:cNvSpPr>
          <p:nvPr>
            <p:ph type="subTitle" idx="1"/>
          </p:nvPr>
        </p:nvSpPr>
        <p:spPr/>
        <p:txBody>
          <a:bodyPr/>
          <a:lstStyle/>
          <a:p>
            <a:r>
              <a:rPr lang="en-US" dirty="0"/>
              <a:t>Tim Cook, open letter to customers September 17, 2014</a:t>
            </a:r>
          </a:p>
        </p:txBody>
      </p:sp>
    </p:spTree>
    <p:extLst>
      <p:ext uri="{BB962C8B-B14F-4D97-AF65-F5344CB8AC3E}">
        <p14:creationId xmlns:p14="http://schemas.microsoft.com/office/powerpoint/2010/main" val="604499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5029200" y="927100"/>
            <a:ext cx="2374900" cy="170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Rectangle 7"/>
          <p:cNvSpPr/>
          <p:nvPr/>
        </p:nvSpPr>
        <p:spPr>
          <a:xfrm>
            <a:off x="7620000" y="927100"/>
            <a:ext cx="2374900" cy="1701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brown</a:t>
            </a:r>
          </a:p>
        </p:txBody>
      </p:sp>
      <p:sp>
        <p:nvSpPr>
          <p:cNvPr id="9" name="Rectangle 8"/>
          <p:cNvSpPr/>
          <p:nvPr/>
        </p:nvSpPr>
        <p:spPr>
          <a:xfrm>
            <a:off x="2298700" y="2908300"/>
            <a:ext cx="2374900" cy="1701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Blue</a:t>
            </a:r>
          </a:p>
        </p:txBody>
      </p:sp>
      <p:sp>
        <p:nvSpPr>
          <p:cNvPr id="10" name="Rectangle 9"/>
          <p:cNvSpPr/>
          <p:nvPr/>
        </p:nvSpPr>
        <p:spPr>
          <a:xfrm>
            <a:off x="5029200" y="2908300"/>
            <a:ext cx="2374900" cy="1701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rust</a:t>
            </a:r>
          </a:p>
        </p:txBody>
      </p:sp>
      <p:sp>
        <p:nvSpPr>
          <p:cNvPr id="11" name="Rectangle 10"/>
          <p:cNvSpPr/>
          <p:nvPr/>
        </p:nvSpPr>
        <p:spPr>
          <a:xfrm>
            <a:off x="7620000" y="2908300"/>
            <a:ext cx="2374900" cy="1701800"/>
          </a:xfrm>
          <a:prstGeom prst="rect">
            <a:avLst/>
          </a:prstGeom>
          <a:solidFill>
            <a:srgbClr val="A5A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sage</a:t>
            </a:r>
          </a:p>
        </p:txBody>
      </p:sp>
      <p:sp>
        <p:nvSpPr>
          <p:cNvPr id="12" name="Rectangle 11"/>
          <p:cNvSpPr/>
          <p:nvPr/>
        </p:nvSpPr>
        <p:spPr>
          <a:xfrm>
            <a:off x="2298700" y="4876800"/>
            <a:ext cx="2374900" cy="17018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Gold</a:t>
            </a:r>
          </a:p>
        </p:txBody>
      </p:sp>
      <p:sp>
        <p:nvSpPr>
          <p:cNvPr id="13" name="Rectangle 12"/>
          <p:cNvSpPr/>
          <p:nvPr/>
        </p:nvSpPr>
        <p:spPr>
          <a:xfrm>
            <a:off x="5029200" y="4889500"/>
            <a:ext cx="2374900" cy="1701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Green</a:t>
            </a:r>
          </a:p>
        </p:txBody>
      </p:sp>
      <p:sp>
        <p:nvSpPr>
          <p:cNvPr id="14" name="Rectangle 13"/>
          <p:cNvSpPr/>
          <p:nvPr/>
        </p:nvSpPr>
        <p:spPr>
          <a:xfrm>
            <a:off x="7620000" y="4889500"/>
            <a:ext cx="2374900" cy="1701800"/>
          </a:xfrm>
          <a:prstGeom prst="rect">
            <a:avLst/>
          </a:prstGeom>
          <a:solidFill>
            <a:srgbClr val="968C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taupe</a:t>
            </a:r>
          </a:p>
        </p:txBody>
      </p:sp>
      <p:sp>
        <p:nvSpPr>
          <p:cNvPr id="15" name="Rectangle 14"/>
          <p:cNvSpPr/>
          <p:nvPr/>
        </p:nvSpPr>
        <p:spPr>
          <a:xfrm>
            <a:off x="2298700" y="939800"/>
            <a:ext cx="1181100" cy="170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6" name="Rectangle 15"/>
          <p:cNvSpPr/>
          <p:nvPr/>
        </p:nvSpPr>
        <p:spPr>
          <a:xfrm>
            <a:off x="3492500" y="939800"/>
            <a:ext cx="1181100" cy="170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Tree>
    <p:extLst>
      <p:ext uri="{BB962C8B-B14F-4D97-AF65-F5344CB8AC3E}">
        <p14:creationId xmlns:p14="http://schemas.microsoft.com/office/powerpoint/2010/main" val="154816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D5F62-9CAD-4A3C-A127-9820C021000E}"/>
              </a:ext>
            </a:extLst>
          </p:cNvPr>
          <p:cNvPicPr>
            <a:picLocks noChangeAspect="1"/>
          </p:cNvPicPr>
          <p:nvPr/>
        </p:nvPicPr>
        <p:blipFill>
          <a:blip r:embed="rId2"/>
          <a:stretch>
            <a:fillRect/>
          </a:stretch>
        </p:blipFill>
        <p:spPr>
          <a:xfrm>
            <a:off x="1086476" y="1590905"/>
            <a:ext cx="10019048" cy="3676190"/>
          </a:xfrm>
          <a:prstGeom prst="rect">
            <a:avLst/>
          </a:prstGeom>
        </p:spPr>
      </p:pic>
      <p:sp>
        <p:nvSpPr>
          <p:cNvPr id="4" name="Rectangle 3">
            <a:extLst>
              <a:ext uri="{FF2B5EF4-FFF2-40B4-BE49-F238E27FC236}">
                <a16:creationId xmlns:a16="http://schemas.microsoft.com/office/drawing/2014/main" id="{C7265A1D-64EA-46CD-826C-6249ACB154F7}"/>
              </a:ext>
            </a:extLst>
          </p:cNvPr>
          <p:cNvSpPr/>
          <p:nvPr/>
        </p:nvSpPr>
        <p:spPr>
          <a:xfrm>
            <a:off x="3095625" y="1676400"/>
            <a:ext cx="5991225" cy="419100"/>
          </a:xfrm>
          <a:prstGeom prst="rect">
            <a:avLst/>
          </a:prstGeom>
          <a:solidFill>
            <a:srgbClr val="101010"/>
          </a:solidFill>
          <a:ln>
            <a:noFill/>
          </a:ln>
        </p:spPr>
        <p:txBody>
          <a:bodyPr rtlCol="0" anchor="ctr"/>
          <a:lstStyle/>
          <a:p>
            <a:pPr algn="ctr"/>
            <a:endParaRPr lang="en-US"/>
          </a:p>
        </p:txBody>
      </p:sp>
      <p:sp>
        <p:nvSpPr>
          <p:cNvPr id="5" name="Rectangle 4">
            <a:extLst>
              <a:ext uri="{FF2B5EF4-FFF2-40B4-BE49-F238E27FC236}">
                <a16:creationId xmlns:a16="http://schemas.microsoft.com/office/drawing/2014/main" id="{6035EB78-59E0-4353-8EFB-4A5E9A1F04FC}"/>
              </a:ext>
            </a:extLst>
          </p:cNvPr>
          <p:cNvSpPr/>
          <p:nvPr/>
        </p:nvSpPr>
        <p:spPr>
          <a:xfrm>
            <a:off x="9086850" y="4333875"/>
            <a:ext cx="1381125" cy="419100"/>
          </a:xfrm>
          <a:prstGeom prst="rect">
            <a:avLst/>
          </a:prstGeom>
          <a:solidFill>
            <a:srgbClr val="101010"/>
          </a:solidFill>
          <a:ln>
            <a:noFill/>
          </a:ln>
        </p:spPr>
        <p:txBody>
          <a:bodyPr rtlCol="0" anchor="ctr"/>
          <a:lstStyle/>
          <a:p>
            <a:pPr algn="ctr"/>
            <a:endParaRPr lang="en-US"/>
          </a:p>
        </p:txBody>
      </p:sp>
    </p:spTree>
    <p:extLst>
      <p:ext uri="{BB962C8B-B14F-4D97-AF65-F5344CB8AC3E}">
        <p14:creationId xmlns:p14="http://schemas.microsoft.com/office/powerpoint/2010/main" val="140270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3A11B-AC4C-417C-A4ED-2223C29A64BA}"/>
              </a:ext>
            </a:extLst>
          </p:cNvPr>
          <p:cNvPicPr>
            <a:picLocks noChangeAspect="1"/>
          </p:cNvPicPr>
          <p:nvPr/>
        </p:nvPicPr>
        <p:blipFill>
          <a:blip r:embed="rId2"/>
          <a:stretch>
            <a:fillRect/>
          </a:stretch>
        </p:blipFill>
        <p:spPr>
          <a:xfrm>
            <a:off x="594834" y="1681261"/>
            <a:ext cx="11002332" cy="3495478"/>
          </a:xfrm>
          <a:prstGeom prst="rect">
            <a:avLst/>
          </a:prstGeom>
        </p:spPr>
      </p:pic>
    </p:spTree>
    <p:extLst>
      <p:ext uri="{BB962C8B-B14F-4D97-AF65-F5344CB8AC3E}">
        <p14:creationId xmlns:p14="http://schemas.microsoft.com/office/powerpoint/2010/main" val="40018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8A6B3-E9FE-4DB9-862D-E05544C1DA4C}"/>
              </a:ext>
            </a:extLst>
          </p:cNvPr>
          <p:cNvPicPr>
            <a:picLocks noChangeAspect="1"/>
          </p:cNvPicPr>
          <p:nvPr/>
        </p:nvPicPr>
        <p:blipFill>
          <a:blip r:embed="rId2"/>
          <a:stretch>
            <a:fillRect/>
          </a:stretch>
        </p:blipFill>
        <p:spPr>
          <a:xfrm>
            <a:off x="471487" y="1443389"/>
            <a:ext cx="11249025" cy="3971221"/>
          </a:xfrm>
          <a:prstGeom prst="rect">
            <a:avLst/>
          </a:prstGeom>
        </p:spPr>
      </p:pic>
      <p:sp>
        <p:nvSpPr>
          <p:cNvPr id="8" name="Rectangle 7">
            <a:extLst>
              <a:ext uri="{FF2B5EF4-FFF2-40B4-BE49-F238E27FC236}">
                <a16:creationId xmlns:a16="http://schemas.microsoft.com/office/drawing/2014/main" id="{DC4CFDBF-A50A-4433-ACD3-77C93AEFB90E}"/>
              </a:ext>
            </a:extLst>
          </p:cNvPr>
          <p:cNvSpPr/>
          <p:nvPr/>
        </p:nvSpPr>
        <p:spPr>
          <a:xfrm>
            <a:off x="9667875" y="1609725"/>
            <a:ext cx="1676400" cy="371475"/>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7380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B8F7-87A0-459C-8AA6-C5A411CFC3AE}"/>
              </a:ext>
            </a:extLst>
          </p:cNvPr>
          <p:cNvPicPr>
            <a:picLocks noChangeAspect="1"/>
          </p:cNvPicPr>
          <p:nvPr/>
        </p:nvPicPr>
        <p:blipFill>
          <a:blip r:embed="rId2"/>
          <a:stretch>
            <a:fillRect/>
          </a:stretch>
        </p:blipFill>
        <p:spPr>
          <a:xfrm>
            <a:off x="577091" y="1184529"/>
            <a:ext cx="11037818" cy="4488941"/>
          </a:xfrm>
          <a:prstGeom prst="rect">
            <a:avLst/>
          </a:prstGeom>
        </p:spPr>
      </p:pic>
      <p:sp>
        <p:nvSpPr>
          <p:cNvPr id="4" name="Rectangle 3">
            <a:extLst>
              <a:ext uri="{FF2B5EF4-FFF2-40B4-BE49-F238E27FC236}">
                <a16:creationId xmlns:a16="http://schemas.microsoft.com/office/drawing/2014/main" id="{AE0DC10A-3E96-45A0-8180-18C2F95AE48E}"/>
              </a:ext>
            </a:extLst>
          </p:cNvPr>
          <p:cNvSpPr/>
          <p:nvPr/>
        </p:nvSpPr>
        <p:spPr>
          <a:xfrm>
            <a:off x="615191" y="4375150"/>
            <a:ext cx="4438650" cy="552450"/>
          </a:xfrm>
          <a:prstGeom prst="rect">
            <a:avLst/>
          </a:prstGeom>
          <a:solidFill>
            <a:srgbClr val="FDFCFA"/>
          </a:solidFill>
          <a:ln>
            <a:noFill/>
          </a:ln>
        </p:spPr>
        <p:txBody>
          <a:bodyPr rtlCol="0" anchor="ctr"/>
          <a:lstStyle/>
          <a:p>
            <a:pPr algn="ctr"/>
            <a:endParaRPr lang="en-US"/>
          </a:p>
        </p:txBody>
      </p:sp>
    </p:spTree>
    <p:extLst>
      <p:ext uri="{BB962C8B-B14F-4D97-AF65-F5344CB8AC3E}">
        <p14:creationId xmlns:p14="http://schemas.microsoft.com/office/powerpoint/2010/main" val="9793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A6869-2FC1-48ED-AFAD-FF0A99130BCC}"/>
              </a:ext>
            </a:extLst>
          </p:cNvPr>
          <p:cNvPicPr>
            <a:picLocks noChangeAspect="1"/>
          </p:cNvPicPr>
          <p:nvPr/>
        </p:nvPicPr>
        <p:blipFill>
          <a:blip r:embed="rId2"/>
          <a:stretch>
            <a:fillRect/>
          </a:stretch>
        </p:blipFill>
        <p:spPr>
          <a:xfrm>
            <a:off x="1793428" y="988295"/>
            <a:ext cx="8605143" cy="4881409"/>
          </a:xfrm>
          <a:prstGeom prst="rect">
            <a:avLst/>
          </a:prstGeom>
        </p:spPr>
      </p:pic>
    </p:spTree>
    <p:extLst>
      <p:ext uri="{BB962C8B-B14F-4D97-AF65-F5344CB8AC3E}">
        <p14:creationId xmlns:p14="http://schemas.microsoft.com/office/powerpoint/2010/main" val="367404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270000" y="1217788"/>
            <a:ext cx="94488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Are there options that won’t leave me in debt for the rest of my life?</a:t>
            </a:r>
          </a:p>
        </p:txBody>
      </p:sp>
    </p:spTree>
    <p:extLst>
      <p:ext uri="{BB962C8B-B14F-4D97-AF65-F5344CB8AC3E}">
        <p14:creationId xmlns:p14="http://schemas.microsoft.com/office/powerpoint/2010/main" val="612734563"/>
      </p:ext>
    </p:extLst>
  </p:cSld>
  <p:clrMapOvr>
    <a:masterClrMapping/>
  </p:clrMapOvr>
</p:sld>
</file>

<file path=ppt/theme/theme1.xml><?xml version="1.0" encoding="utf-8"?>
<a:theme xmlns:a="http://schemas.openxmlformats.org/drawingml/2006/main" name="CST 2014">
  <a:themeElements>
    <a:clrScheme name="JSP Personal">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hoenix Contac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a:defPPr>
      </a:lstStyle>
    </a:spDef>
    <a:lnDef>
      <a:spPr bwMode="auto">
        <a:solidFill>
          <a:schemeClr val="accent1"/>
        </a:solidFill>
        <a:ln w="31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Masterversion 13 - 29.05.2008 1">
        <a:dk1>
          <a:srgbClr val="000000"/>
        </a:dk1>
        <a:lt1>
          <a:srgbClr val="FFFFFF"/>
        </a:lt1>
        <a:dk2>
          <a:srgbClr val="000000"/>
        </a:dk2>
        <a:lt2>
          <a:srgbClr val="97AFBD"/>
        </a:lt2>
        <a:accent1>
          <a:srgbClr val="D8E1E6"/>
        </a:accent1>
        <a:accent2>
          <a:srgbClr val="6C8DA2"/>
        </a:accent2>
        <a:accent3>
          <a:srgbClr val="FFFFFF"/>
        </a:accent3>
        <a:accent4>
          <a:srgbClr val="000000"/>
        </a:accent4>
        <a:accent5>
          <a:srgbClr val="E9EEF0"/>
        </a:accent5>
        <a:accent6>
          <a:srgbClr val="617F92"/>
        </a:accent6>
        <a:hlink>
          <a:srgbClr val="99CC0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16D368F6-D05B-4CAB-8792-5B161031AD06}" vid="{C19A411C-F60F-48B4-ADBD-A9F28D5C0E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Personal PowerPoint 16x9</Template>
  <TotalTime>937</TotalTime>
  <Words>978</Words>
  <Application>Microsoft Office PowerPoint</Application>
  <PresentationFormat>Widescreen</PresentationFormat>
  <Paragraphs>186</Paragraphs>
  <Slides>39</Slides>
  <Notes>3</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Gill Alt One MT</vt:lpstr>
      <vt:lpstr>Open Sans</vt:lpstr>
      <vt:lpstr>Wingdings</vt:lpstr>
      <vt:lpstr>CST 2014</vt:lpstr>
      <vt:lpstr>PowerPoint Presentation</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Set</vt:lpstr>
      <vt:lpstr>PowerPoint Presentation</vt:lpstr>
      <vt:lpstr>Tuition Distribution</vt:lpstr>
      <vt:lpstr>Tuition - Overall</vt:lpstr>
      <vt:lpstr>Tuition - Overall</vt:lpstr>
      <vt:lpstr>Tuition - Quartiles</vt:lpstr>
      <vt:lpstr>Q1 Schools - Tuition Distribution</vt:lpstr>
      <vt:lpstr>PowerPoint Presentation</vt:lpstr>
      <vt:lpstr>Summary statistics for Average Net Price</vt:lpstr>
      <vt:lpstr>Student Population</vt:lpstr>
      <vt:lpstr>PowerPoint Presentation</vt:lpstr>
      <vt:lpstr>School Setting – Community Type</vt:lpstr>
      <vt:lpstr>PowerPoint Presentation</vt:lpstr>
      <vt:lpstr>PowerPoint Presentation</vt:lpstr>
      <vt:lpstr>Graduation Rate - Quartiles</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Potential Statistics</vt:lpstr>
      <vt:lpstr>“… when an online service is free, you’re not the customer. You’re the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S. Pinegar</dc:creator>
  <cp:lastModifiedBy>Jeffrey S. Pinegar</cp:lastModifiedBy>
  <cp:revision>43</cp:revision>
  <dcterms:created xsi:type="dcterms:W3CDTF">2022-11-05T17:44:57Z</dcterms:created>
  <dcterms:modified xsi:type="dcterms:W3CDTF">2022-11-13T15:42:40Z</dcterms:modified>
</cp:coreProperties>
</file>